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4" r:id="rId2"/>
    <p:sldId id="291" r:id="rId3"/>
    <p:sldId id="294" r:id="rId4"/>
    <p:sldId id="292" r:id="rId5"/>
    <p:sldId id="258" r:id="rId6"/>
    <p:sldId id="265" r:id="rId7"/>
    <p:sldId id="288" r:id="rId8"/>
    <p:sldId id="289" r:id="rId9"/>
    <p:sldId id="290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6" r:id="rId24"/>
    <p:sldId id="280" r:id="rId25"/>
    <p:sldId id="281" r:id="rId26"/>
    <p:sldId id="287" r:id="rId27"/>
    <p:sldId id="282" r:id="rId28"/>
    <p:sldId id="283" r:id="rId29"/>
    <p:sldId id="284" r:id="rId30"/>
    <p:sldId id="285" r:id="rId31"/>
    <p:sldId id="293" r:id="rId32"/>
    <p:sldId id="296" r:id="rId33"/>
    <p:sldId id="299" r:id="rId34"/>
    <p:sldId id="302" r:id="rId35"/>
    <p:sldId id="303" r:id="rId36"/>
    <p:sldId id="295" r:id="rId37"/>
    <p:sldId id="297" r:id="rId38"/>
    <p:sldId id="298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1C9B7"/>
    <a:srgbClr val="C29014"/>
    <a:srgbClr val="C18C5B"/>
    <a:srgbClr val="805630"/>
    <a:srgbClr val="D69A42"/>
    <a:srgbClr val="132863"/>
    <a:srgbClr val="051E63"/>
    <a:srgbClr val="4EE7FC"/>
    <a:srgbClr val="CC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167" autoAdjust="0"/>
  </p:normalViewPr>
  <p:slideViewPr>
    <p:cSldViewPr>
      <p:cViewPr>
        <p:scale>
          <a:sx n="74" d="100"/>
          <a:sy n="74" d="100"/>
        </p:scale>
        <p:origin x="-690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766369E-50DD-4D9A-9E16-F3FD8260D6E3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8953B80-CAF1-4900-B716-5F476607808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3335291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>
                <a:latin typeface="+mj-ea"/>
                <a:ea typeface="+mj-ea"/>
              </a:rPr>
              <a:t>회원가입의 경우 </a:t>
            </a:r>
            <a:r>
              <a:rPr lang="ko-KR" altLang="en-US" dirty="0" err="1" smtClean="0">
                <a:latin typeface="+mj-ea"/>
                <a:ea typeface="+mj-ea"/>
              </a:rPr>
              <a:t>회원명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아이디</a:t>
            </a:r>
            <a:r>
              <a:rPr lang="en-US" altLang="ko-KR" dirty="0" smtClean="0">
                <a:latin typeface="+mj-ea"/>
                <a:ea typeface="+mj-ea"/>
              </a:rPr>
              <a:t>,  </a:t>
            </a:r>
            <a:r>
              <a:rPr lang="ko-KR" altLang="en-US" dirty="0" smtClean="0">
                <a:latin typeface="+mj-ea"/>
                <a:ea typeface="+mj-ea"/>
              </a:rPr>
              <a:t>비밀번호</a:t>
            </a:r>
            <a:r>
              <a:rPr lang="en-US" altLang="ko-KR" baseline="0" dirty="0" smtClean="0">
                <a:latin typeface="+mj-ea"/>
                <a:ea typeface="+mj-ea"/>
              </a:rPr>
              <a:t>, </a:t>
            </a:r>
            <a:r>
              <a:rPr lang="ko-KR" altLang="en-US" baseline="0" dirty="0" smtClean="0">
                <a:latin typeface="+mj-ea"/>
                <a:ea typeface="+mj-ea"/>
              </a:rPr>
              <a:t>성별</a:t>
            </a:r>
            <a:r>
              <a:rPr lang="en-US" altLang="ko-KR" baseline="0" dirty="0" smtClean="0">
                <a:latin typeface="+mj-ea"/>
                <a:ea typeface="+mj-ea"/>
              </a:rPr>
              <a:t>, </a:t>
            </a:r>
            <a:r>
              <a:rPr lang="ko-KR" altLang="en-US" baseline="0" dirty="0" err="1" smtClean="0">
                <a:latin typeface="+mj-ea"/>
                <a:ea typeface="+mj-ea"/>
              </a:rPr>
              <a:t>이메일</a:t>
            </a:r>
            <a:r>
              <a:rPr lang="en-US" altLang="ko-KR" baseline="0" dirty="0" smtClean="0">
                <a:latin typeface="+mj-ea"/>
                <a:ea typeface="+mj-ea"/>
              </a:rPr>
              <a:t>, </a:t>
            </a:r>
            <a:r>
              <a:rPr lang="ko-KR" altLang="en-US" baseline="0" dirty="0" smtClean="0">
                <a:latin typeface="+mj-ea"/>
                <a:ea typeface="+mj-ea"/>
              </a:rPr>
              <a:t>핸드폰번호</a:t>
            </a:r>
            <a:r>
              <a:rPr lang="en-US" altLang="ko-KR" baseline="0" dirty="0" smtClean="0">
                <a:latin typeface="+mj-ea"/>
                <a:ea typeface="+mj-ea"/>
              </a:rPr>
              <a:t>, </a:t>
            </a:r>
            <a:r>
              <a:rPr lang="ko-KR" altLang="en-US" baseline="0" dirty="0" smtClean="0">
                <a:latin typeface="+mj-ea"/>
                <a:ea typeface="+mj-ea"/>
              </a:rPr>
              <a:t>우편번호</a:t>
            </a:r>
            <a:r>
              <a:rPr lang="en-US" altLang="ko-KR" baseline="0" dirty="0" smtClean="0">
                <a:latin typeface="+mj-ea"/>
                <a:ea typeface="+mj-ea"/>
              </a:rPr>
              <a:t>, </a:t>
            </a:r>
            <a:r>
              <a:rPr lang="ko-KR" altLang="en-US" baseline="0" dirty="0" smtClean="0">
                <a:latin typeface="+mj-ea"/>
                <a:ea typeface="+mj-ea"/>
              </a:rPr>
              <a:t>주소</a:t>
            </a:r>
            <a:r>
              <a:rPr lang="en-US" altLang="ko-KR" baseline="0" dirty="0" smtClean="0">
                <a:latin typeface="+mj-ea"/>
                <a:ea typeface="+mj-ea"/>
              </a:rPr>
              <a:t>1, </a:t>
            </a:r>
            <a:r>
              <a:rPr lang="ko-KR" altLang="en-US" baseline="0" dirty="0" smtClean="0">
                <a:latin typeface="+mj-ea"/>
                <a:ea typeface="+mj-ea"/>
              </a:rPr>
              <a:t>주소</a:t>
            </a:r>
            <a:r>
              <a:rPr lang="en-US" altLang="ko-KR" baseline="0" dirty="0" smtClean="0">
                <a:latin typeface="+mj-ea"/>
                <a:ea typeface="+mj-ea"/>
              </a:rPr>
              <a:t>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baseline="0" dirty="0" smtClean="0">
                <a:latin typeface="+mj-ea"/>
                <a:ea typeface="+mj-ea"/>
              </a:rPr>
              <a:t>이 순서대로 기입</a:t>
            </a:r>
            <a:endParaRPr lang="en-US" altLang="en-US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뷰단에서</a:t>
            </a:r>
            <a:r>
              <a:rPr lang="ko-KR" altLang="en-US" sz="1000" dirty="0" smtClean="0">
                <a:latin typeface="+mj-ea"/>
                <a:ea typeface="+mj-ea"/>
              </a:rPr>
              <a:t> 바로 </a:t>
            </a: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눌렀을 경우 아이디 비밀번호를 치는 칸이 나오는데 하단에는 회원가입</a:t>
            </a:r>
            <a:r>
              <a:rPr lang="en-US" altLang="ko-KR" sz="1000" dirty="0" smtClean="0">
                <a:latin typeface="+mj-ea"/>
                <a:ea typeface="+mj-ea"/>
              </a:rPr>
              <a:t>, </a:t>
            </a:r>
            <a:r>
              <a:rPr lang="ko-KR" altLang="en-US" sz="1000" dirty="0" smtClean="0">
                <a:latin typeface="+mj-ea"/>
                <a:ea typeface="+mj-ea"/>
              </a:rPr>
              <a:t>아이디</a:t>
            </a:r>
            <a:r>
              <a:rPr lang="en-US" altLang="ko-KR" sz="1000" dirty="0" smtClean="0">
                <a:latin typeface="+mj-ea"/>
                <a:ea typeface="+mj-ea"/>
              </a:rPr>
              <a:t>/</a:t>
            </a:r>
            <a:r>
              <a:rPr lang="ko-KR" altLang="en-US" sz="1000" dirty="0" smtClean="0">
                <a:latin typeface="+mj-ea"/>
                <a:ea typeface="+mj-ea"/>
              </a:rPr>
              <a:t>비밀번호를 모를 때</a:t>
            </a:r>
            <a:r>
              <a:rPr lang="en-US" altLang="ko-KR" sz="1000" dirty="0" smtClean="0">
                <a:latin typeface="+mj-ea"/>
                <a:ea typeface="+mj-ea"/>
              </a:rPr>
              <a:t>, Home </a:t>
            </a:r>
            <a:r>
              <a:rPr lang="ko-KR" altLang="en-US" sz="1000" dirty="0" smtClean="0">
                <a:latin typeface="+mj-ea"/>
                <a:ea typeface="+mj-ea"/>
              </a:rPr>
              <a:t>이렇게 </a:t>
            </a:r>
            <a:r>
              <a:rPr lang="en-US" altLang="ko-KR" sz="1000" dirty="0" smtClean="0">
                <a:latin typeface="+mj-ea"/>
                <a:ea typeface="+mj-ea"/>
              </a:rPr>
              <a:t>3</a:t>
            </a:r>
            <a:r>
              <a:rPr lang="ko-KR" altLang="en-US" sz="1000" dirty="0" smtClean="0">
                <a:latin typeface="+mj-ea"/>
                <a:ea typeface="+mj-ea"/>
              </a:rPr>
              <a:t>개를 배열한다</a:t>
            </a:r>
            <a:r>
              <a:rPr lang="en-US" altLang="ko-KR" sz="1000" dirty="0" smtClean="0">
                <a:latin typeface="+mj-ea"/>
                <a:ea typeface="+mj-ea"/>
              </a:rPr>
              <a:t>. </a:t>
            </a:r>
            <a:r>
              <a:rPr lang="ko-KR" altLang="en-US" sz="1000" dirty="0" smtClean="0">
                <a:latin typeface="+mj-ea"/>
                <a:ea typeface="+mj-ea"/>
              </a:rPr>
              <a:t>아이디 비밀번호를 </a:t>
            </a:r>
            <a:r>
              <a:rPr lang="ko-KR" altLang="en-US" sz="1000" dirty="0" err="1" smtClean="0">
                <a:latin typeface="+mj-ea"/>
                <a:ea typeface="+mj-ea"/>
              </a:rPr>
              <a:t>모를때가</a:t>
            </a:r>
            <a:r>
              <a:rPr lang="ko-KR" altLang="en-US" sz="1000" dirty="0" smtClean="0">
                <a:latin typeface="+mj-ea"/>
                <a:ea typeface="+mj-ea"/>
              </a:rPr>
              <a:t> 나오면 관리자에게 문의하라는 메시지가 뜨며</a:t>
            </a:r>
            <a:r>
              <a:rPr lang="en-US" altLang="ko-KR" sz="1000" baseline="0" dirty="0" smtClean="0">
                <a:latin typeface="+mj-ea"/>
                <a:ea typeface="+mj-ea"/>
              </a:rPr>
              <a:t> </a:t>
            </a:r>
            <a:r>
              <a:rPr lang="ko-KR" altLang="en-US" sz="1000" baseline="0" dirty="0" smtClean="0">
                <a:latin typeface="+mj-ea"/>
                <a:ea typeface="+mj-ea"/>
              </a:rPr>
              <a:t>회원가입을 누를 시 </a:t>
            </a:r>
            <a:r>
              <a:rPr lang="ko-KR" altLang="en-US" sz="1000" baseline="0" dirty="0" err="1" smtClean="0">
                <a:latin typeface="+mj-ea"/>
                <a:ea typeface="+mj-ea"/>
              </a:rPr>
              <a:t>회원가입창이</a:t>
            </a:r>
            <a:r>
              <a:rPr lang="ko-KR" altLang="en-US" sz="1000" baseline="0" dirty="0" smtClean="0">
                <a:latin typeface="+mj-ea"/>
                <a:ea typeface="+mj-ea"/>
              </a:rPr>
              <a:t> 나온다</a:t>
            </a:r>
            <a:r>
              <a:rPr lang="en-US" altLang="ko-KR" sz="1000" baseline="0" dirty="0" smtClean="0">
                <a:latin typeface="+mj-ea"/>
                <a:ea typeface="+mj-ea"/>
              </a:rPr>
              <a:t>.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회원가입 없이 바로 도서 검색을 할 경우 옆에 </a:t>
            </a:r>
            <a:r>
              <a:rPr lang="ko-KR" altLang="en-US" sz="1000" dirty="0" err="1" smtClean="0">
                <a:latin typeface="+mj-ea"/>
                <a:ea typeface="+mj-ea"/>
              </a:rPr>
              <a:t>로그인이라는</a:t>
            </a:r>
            <a:r>
              <a:rPr lang="ko-KR" altLang="en-US" sz="1000" dirty="0" smtClean="0">
                <a:latin typeface="+mj-ea"/>
                <a:ea typeface="+mj-ea"/>
              </a:rPr>
              <a:t> 버튼이 하나 더 생긴다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책의 정보를 클릭하면 그 선택한 책의 상세정보가 나오는데 여기서 예약신청을 할 수 있는 칸이 나온다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한 상태가 아니므로 </a:t>
            </a:r>
            <a:r>
              <a:rPr lang="ko-KR" altLang="en-US" sz="1000" dirty="0" err="1" smtClean="0">
                <a:latin typeface="+mj-ea"/>
                <a:ea typeface="+mj-ea"/>
              </a:rPr>
              <a:t>예약칸은</a:t>
            </a:r>
            <a:r>
              <a:rPr lang="ko-KR" altLang="en-US" sz="1000" dirty="0" smtClean="0">
                <a:latin typeface="+mj-ea"/>
                <a:ea typeface="+mj-ea"/>
              </a:rPr>
              <a:t> 비활성화 상태이고 칸을 누르면 </a:t>
            </a:r>
            <a:r>
              <a:rPr lang="ko-KR" altLang="en-US" sz="1000" dirty="0" err="1" smtClean="0">
                <a:latin typeface="+mj-ea"/>
                <a:ea typeface="+mj-ea"/>
              </a:rPr>
              <a:t>회원가입창이</a:t>
            </a:r>
            <a:r>
              <a:rPr lang="ko-KR" altLang="en-US" sz="1000" dirty="0" smtClean="0">
                <a:latin typeface="+mj-ea"/>
                <a:ea typeface="+mj-ea"/>
              </a:rPr>
              <a:t> 나오고 </a:t>
            </a:r>
            <a:r>
              <a:rPr lang="ko-KR" altLang="en-US" sz="1000" dirty="0" err="1" smtClean="0">
                <a:latin typeface="+mj-ea"/>
                <a:ea typeface="+mj-ea"/>
              </a:rPr>
              <a:t>목록칸을</a:t>
            </a:r>
            <a:r>
              <a:rPr lang="ko-KR" altLang="en-US" sz="1000" dirty="0" smtClean="0">
                <a:latin typeface="+mj-ea"/>
                <a:ea typeface="+mj-ea"/>
              </a:rPr>
              <a:t> 누르면 현재창이</a:t>
            </a:r>
            <a:endParaRPr lang="en-US" altLang="ko-KR" sz="1000" dirty="0" smtClean="0">
              <a:latin typeface="+mj-ea"/>
              <a:ea typeface="+mj-ea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사라진다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하고 책을 검색할 경우 탭이 </a:t>
            </a:r>
            <a:r>
              <a:rPr lang="en-US" altLang="ko-KR" sz="1000" dirty="0" smtClean="0">
                <a:latin typeface="+mj-ea"/>
                <a:ea typeface="+mj-ea"/>
              </a:rPr>
              <a:t>2</a:t>
            </a:r>
            <a:r>
              <a:rPr lang="ko-KR" altLang="en-US" sz="1000" dirty="0" smtClean="0">
                <a:latin typeface="+mj-ea"/>
                <a:ea typeface="+mj-ea"/>
              </a:rPr>
              <a:t>개가 나오는데 한 탭은 도서검색 그리고 하나의 탭은 정보수정을 할 수 있는 탭이 나온다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한 상태에서 자료를 검색하였기 때문에 </a:t>
            </a:r>
            <a:r>
              <a:rPr lang="ko-KR" altLang="en-US" sz="1000" dirty="0" err="1" smtClean="0">
                <a:latin typeface="+mj-ea"/>
                <a:ea typeface="+mj-ea"/>
              </a:rPr>
              <a:t>예약칸이</a:t>
            </a:r>
            <a:r>
              <a:rPr lang="ko-KR" altLang="en-US" sz="1000" dirty="0" smtClean="0">
                <a:latin typeface="+mj-ea"/>
                <a:ea typeface="+mj-ea"/>
              </a:rPr>
              <a:t> 활성화 된 상태이고 대출을 바로 할 수 있다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예약이 완료되었다는 창이 뜨고 확인을 누르면 없어진다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대출상태가 예약불가로 바뀐다</a:t>
            </a:r>
            <a:r>
              <a:rPr lang="en-US" altLang="ko-KR" sz="1000" dirty="0" smtClean="0">
                <a:latin typeface="+mj-ea"/>
                <a:ea typeface="+mj-ea"/>
              </a:rPr>
              <a:t>. </a:t>
            </a:r>
            <a:r>
              <a:rPr lang="ko-KR" altLang="en-US" sz="1000" dirty="0" smtClean="0">
                <a:latin typeface="+mj-ea"/>
                <a:ea typeface="+mj-ea"/>
              </a:rPr>
              <a:t>예약상태가 비활성화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하고 회원정보를 </a:t>
            </a:r>
            <a:r>
              <a:rPr lang="ko-KR" altLang="en-US" sz="1000" dirty="0" err="1" smtClean="0">
                <a:latin typeface="+mj-ea"/>
                <a:ea typeface="+mj-ea"/>
              </a:rPr>
              <a:t>들어갈시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err="1" smtClean="0">
                <a:latin typeface="+mj-ea"/>
                <a:ea typeface="+mj-ea"/>
              </a:rPr>
              <a:t>스크롤바가</a:t>
            </a:r>
            <a:r>
              <a:rPr lang="ko-KR" altLang="en-US" sz="1000" dirty="0" smtClean="0">
                <a:latin typeface="+mj-ea"/>
                <a:ea typeface="+mj-ea"/>
              </a:rPr>
              <a:t> 생기며 회원정보와 내가 빌린 책을 검색할 수 있다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err="1" smtClean="0">
                <a:latin typeface="+mj-ea"/>
                <a:ea typeface="+mj-ea"/>
              </a:rPr>
              <a:t>로그인을</a:t>
            </a:r>
            <a:r>
              <a:rPr lang="ko-KR" altLang="en-US" sz="1000" dirty="0" smtClean="0">
                <a:latin typeface="+mj-ea"/>
                <a:ea typeface="+mj-ea"/>
              </a:rPr>
              <a:t> 하고 회원정보를 </a:t>
            </a:r>
            <a:r>
              <a:rPr lang="ko-KR" altLang="en-US" sz="1000" dirty="0" err="1" smtClean="0">
                <a:latin typeface="+mj-ea"/>
                <a:ea typeface="+mj-ea"/>
              </a:rPr>
              <a:t>들어갈시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err="1" smtClean="0">
                <a:latin typeface="+mj-ea"/>
                <a:ea typeface="+mj-ea"/>
              </a:rPr>
              <a:t>스크롤바가</a:t>
            </a:r>
            <a:r>
              <a:rPr lang="ko-KR" altLang="en-US" sz="1000" dirty="0" smtClean="0">
                <a:latin typeface="+mj-ea"/>
                <a:ea typeface="+mj-ea"/>
              </a:rPr>
              <a:t> 생기며 회원정보와 내가 빌린 책을 검색할 수 있다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내 예약정보 확인하기를 클릭하면 내가 여태껏 대여한 책</a:t>
            </a:r>
            <a:r>
              <a:rPr lang="ko-KR" altLang="en-US" sz="1000" baseline="0" dirty="0" smtClean="0">
                <a:latin typeface="+mj-ea"/>
                <a:ea typeface="+mj-ea"/>
              </a:rPr>
              <a:t> 목록을 볼 수 있다</a:t>
            </a:r>
            <a:r>
              <a:rPr lang="en-US" altLang="ko-KR" sz="1000" baseline="0" dirty="0" smtClean="0">
                <a:latin typeface="+mj-ea"/>
                <a:ea typeface="+mj-ea"/>
              </a:rPr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000" baseline="0" dirty="0" smtClean="0">
                <a:latin typeface="+mj-ea"/>
                <a:ea typeface="+mj-ea"/>
              </a:rPr>
              <a:t>내 예약정보 확인하기를 누르면 새 창이 뜨게 하거나 혹은 </a:t>
            </a:r>
            <a:r>
              <a:rPr lang="ko-KR" altLang="en-US" sz="1000" baseline="0" dirty="0" err="1" smtClean="0">
                <a:latin typeface="+mj-ea"/>
                <a:ea typeface="+mj-ea"/>
              </a:rPr>
              <a:t>새탭에서</a:t>
            </a:r>
            <a:r>
              <a:rPr lang="ko-KR" altLang="en-US" sz="1000" baseline="0" dirty="0" smtClean="0">
                <a:latin typeface="+mj-ea"/>
                <a:ea typeface="+mj-ea"/>
              </a:rPr>
              <a:t> 만든다</a:t>
            </a:r>
            <a:r>
              <a:rPr lang="en-US" altLang="ko-KR" sz="1000" baseline="0" dirty="0" smtClean="0">
                <a:latin typeface="+mj-ea"/>
                <a:ea typeface="+mj-ea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US" sz="1000" baseline="0" dirty="0" smtClean="0">
              <a:latin typeface="+mj-ea"/>
              <a:ea typeface="+mj-ea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000" baseline="0" dirty="0" smtClean="0">
                <a:latin typeface="+mj-ea"/>
                <a:ea typeface="+mj-ea"/>
              </a:rPr>
              <a:t>탈퇴하기를 하면 비밀번호를 한번 더 넣고 실명확인을 한 후 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내 </a:t>
            </a:r>
            <a:r>
              <a:rPr lang="ko-KR" altLang="en-US" sz="1000" dirty="0" err="1" smtClean="0">
                <a:latin typeface="+mj-ea"/>
                <a:ea typeface="+mj-ea"/>
              </a:rPr>
              <a:t>예약정보탭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도서대출내역 </a:t>
            </a:r>
            <a:endParaRPr lang="en-US" altLang="ko-KR" sz="1000" dirty="0" smtClean="0">
              <a:latin typeface="+mj-ea"/>
              <a:ea typeface="+mj-ea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도서대출내역에도 닫기 버튼이 </a:t>
            </a:r>
            <a:r>
              <a:rPr lang="ko-KR" altLang="en-US" sz="1000" dirty="0" err="1" smtClean="0">
                <a:latin typeface="+mj-ea"/>
                <a:ea typeface="+mj-ea"/>
              </a:rPr>
              <a:t>있어야함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도서검색의 경우 회원이 검색하는 것과 같은 </a:t>
            </a:r>
            <a:r>
              <a:rPr lang="ko-KR" altLang="en-US" sz="1000" dirty="0" err="1" smtClean="0">
                <a:latin typeface="+mj-ea"/>
                <a:ea typeface="+mj-ea"/>
              </a:rPr>
              <a:t>로직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z="1000" dirty="0" smtClean="0">
                <a:latin typeface="+mj-ea"/>
                <a:ea typeface="+mj-ea"/>
              </a:rPr>
              <a:t>도서검색의 경우 회원이 검색하는 것과 같은 </a:t>
            </a:r>
            <a:r>
              <a:rPr lang="ko-KR" altLang="en-US" sz="1000" dirty="0" err="1" smtClean="0">
                <a:latin typeface="+mj-ea"/>
                <a:ea typeface="+mj-ea"/>
              </a:rPr>
              <a:t>로직</a:t>
            </a: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2F349E0-1AF1-46DE-BABD-715E0A1AF564}" type="slidenum">
              <a:rPr lang="en-GB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8723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250825" y="260350"/>
            <a:ext cx="8569325" cy="1368425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64000">
                <a:schemeClr val="accent1"/>
              </a:gs>
              <a:gs pos="100000">
                <a:schemeClr val="accent1"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883" y="316430"/>
            <a:ext cx="7772400" cy="722511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723" y="1038941"/>
            <a:ext cx="6400800" cy="4789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56ACD-1084-4BB3-825C-E520E653ED60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B2FF5-5B14-44A0-B25D-EF3D8AEF49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5887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FD970-A917-4CDE-BB35-F6910390ED20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AF047-ACED-49B7-9C07-B202B4FDCEA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12930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4AEBF-1C97-4AD8-831C-5668A8060FE8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32918-E95E-4345-B2FE-B3B99E6282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68123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E757-15D8-42CF-B110-1054577FAB48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185E4-931A-48D9-A95F-AA23BEAD274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147667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DF4DB-99C4-4E71-B9A1-0BBC19BB370A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3EC67-2DC7-43AD-B359-F43F471B806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3248199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8DF28-FE5D-40EF-BABE-222093FD0818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390870-E00F-4127-9E99-52AA0B19545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392985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25236-624F-4ED8-A452-65A9C4362127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80E9E-B804-4549-9CCD-78ED525D835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42362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39DAB-4465-4030-92B2-A9A416E40866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09446-EDD4-44EB-8161-1E8D2DC818B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17571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394D8-B6A3-4C1A-96BC-84051C903E02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A06C3-D721-484C-A675-24C19E3A48D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27960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C2A36-1327-41CA-A2C0-6D0206EA3211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263CF-387B-44A2-B00E-F51A0CEDE6E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42568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1F83C-76A7-4078-9948-D5C2E1FE052B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89C20-351F-496E-8DCC-1B929B8B04F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333220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7235825" cy="1439863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0">
                <a:schemeClr val="accent1"/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50825" y="274638"/>
            <a:ext cx="68421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0825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222C033-A031-4991-BD21-AD1468AB505A}" type="datetimeFigureOut">
              <a:rPr lang="en-GB"/>
              <a:pPr>
                <a:defRPr/>
              </a:pPr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5183038-BFED-4CF8-9725-4A7FCD05436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1032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6100" y="0"/>
            <a:ext cx="22479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12775" y="357166"/>
            <a:ext cx="7772400" cy="722312"/>
          </a:xfrm>
        </p:spPr>
        <p:txBody>
          <a:bodyPr>
            <a:normAutofit fontScale="90000"/>
          </a:bodyPr>
          <a:lstStyle/>
          <a:p>
            <a:r>
              <a:rPr lang="en-GB" altLang="en-US" sz="5300" dirty="0" smtClean="0">
                <a:solidFill>
                  <a:srgbClr val="FFFF00"/>
                </a:solidFill>
              </a:rPr>
              <a:t>B</a:t>
            </a:r>
            <a:r>
              <a:rPr lang="en-GB" altLang="en-US" sz="4000" dirty="0" smtClean="0"/>
              <a:t>ook </a:t>
            </a:r>
            <a:r>
              <a:rPr lang="en-GB" altLang="en-US" sz="4900" dirty="0" smtClean="0">
                <a:solidFill>
                  <a:srgbClr val="4EE7FC"/>
                </a:solidFill>
              </a:rPr>
              <a:t>M</a:t>
            </a:r>
            <a:r>
              <a:rPr lang="en-GB" altLang="en-US" sz="4000" dirty="0" smtClean="0"/>
              <a:t>anagement </a:t>
            </a:r>
            <a:r>
              <a:rPr lang="en-GB" altLang="en-US" sz="4900" dirty="0" smtClean="0">
                <a:solidFill>
                  <a:srgbClr val="FFC000"/>
                </a:solidFill>
              </a:rPr>
              <a:t>S</a:t>
            </a:r>
            <a:r>
              <a:rPr lang="en-GB" altLang="en-US" sz="4000" dirty="0" smtClean="0"/>
              <a:t>ystem 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0" y="1214422"/>
            <a:ext cx="9144000" cy="479425"/>
          </a:xfrm>
        </p:spPr>
        <p:txBody>
          <a:bodyPr/>
          <a:lstStyle/>
          <a:p>
            <a:r>
              <a:rPr lang="ko-KR" altLang="en-US" sz="1800" dirty="0" smtClean="0">
                <a:latin typeface="+mj-ea"/>
                <a:ea typeface="+mj-ea"/>
              </a:rPr>
              <a:t>도서 대출</a:t>
            </a:r>
            <a:r>
              <a:rPr lang="en-US" altLang="ko-KR" sz="1800" dirty="0" smtClean="0">
                <a:latin typeface="+mj-ea"/>
                <a:ea typeface="+mj-ea"/>
              </a:rPr>
              <a:t>/</a:t>
            </a:r>
            <a:r>
              <a:rPr lang="ko-KR" altLang="en-US" sz="1800" dirty="0" smtClean="0">
                <a:latin typeface="+mj-ea"/>
                <a:ea typeface="+mj-ea"/>
              </a:rPr>
              <a:t>관리 시스템</a:t>
            </a:r>
            <a:r>
              <a:rPr lang="en-US" altLang="ko-KR" sz="1100" dirty="0" smtClean="0">
                <a:latin typeface="+mj-ea"/>
                <a:ea typeface="+mj-ea"/>
              </a:rPr>
              <a:t>(</a:t>
            </a:r>
            <a:r>
              <a:rPr lang="ko-KR" altLang="en-US" sz="1100" dirty="0" smtClean="0">
                <a:latin typeface="+mj-ea"/>
                <a:ea typeface="+mj-ea"/>
              </a:rPr>
              <a:t>조원 </a:t>
            </a:r>
            <a:r>
              <a:rPr lang="en-US" altLang="ko-KR" sz="1100" dirty="0" smtClean="0">
                <a:latin typeface="+mj-ea"/>
                <a:ea typeface="+mj-ea"/>
              </a:rPr>
              <a:t>: </a:t>
            </a:r>
            <a:r>
              <a:rPr lang="ko-KR" altLang="en-US" sz="1100" dirty="0" smtClean="0">
                <a:latin typeface="+mj-ea"/>
                <a:ea typeface="+mj-ea"/>
              </a:rPr>
              <a:t>김</a:t>
            </a:r>
            <a:r>
              <a:rPr lang="en-US" altLang="ko-KR" sz="1100" dirty="0" smtClean="0">
                <a:latin typeface="+mj-ea"/>
                <a:ea typeface="+mj-ea"/>
              </a:rPr>
              <a:t>/</a:t>
            </a:r>
            <a:r>
              <a:rPr lang="ko-KR" altLang="en-US" sz="1100" dirty="0" smtClean="0">
                <a:latin typeface="+mj-ea"/>
                <a:ea typeface="+mj-ea"/>
              </a:rPr>
              <a:t>김</a:t>
            </a:r>
            <a:r>
              <a:rPr lang="en-US" altLang="ko-KR" sz="1100" dirty="0" smtClean="0">
                <a:latin typeface="+mj-ea"/>
                <a:ea typeface="+mj-ea"/>
              </a:rPr>
              <a:t>/</a:t>
            </a:r>
            <a:r>
              <a:rPr lang="ko-KR" altLang="en-US" sz="1100" dirty="0" smtClean="0">
                <a:latin typeface="+mj-ea"/>
                <a:ea typeface="+mj-ea"/>
              </a:rPr>
              <a:t>이</a:t>
            </a:r>
            <a:r>
              <a:rPr lang="en-US" altLang="ko-KR" sz="1100" dirty="0" smtClean="0">
                <a:latin typeface="+mj-ea"/>
                <a:ea typeface="+mj-ea"/>
              </a:rPr>
              <a:t>/</a:t>
            </a:r>
            <a:r>
              <a:rPr lang="ko-KR" altLang="en-US" sz="1100" dirty="0" smtClean="0">
                <a:latin typeface="+mj-ea"/>
                <a:ea typeface="+mj-ea"/>
              </a:rPr>
              <a:t>조</a:t>
            </a:r>
            <a:r>
              <a:rPr lang="en-US" altLang="ko-KR" sz="1100" dirty="0" smtClean="0">
                <a:latin typeface="+mj-ea"/>
                <a:ea typeface="+mj-ea"/>
              </a:rPr>
              <a:t>/</a:t>
            </a:r>
            <a:r>
              <a:rPr lang="ko-KR" altLang="en-US" sz="1100" dirty="0" smtClean="0">
                <a:latin typeface="+mj-ea"/>
                <a:ea typeface="+mj-ea"/>
              </a:rPr>
              <a:t>최</a:t>
            </a:r>
            <a:r>
              <a:rPr lang="en-US" altLang="ko-KR" sz="1100" dirty="0" smtClean="0">
                <a:latin typeface="+mj-ea"/>
                <a:ea typeface="+mj-ea"/>
              </a:rPr>
              <a:t>)</a:t>
            </a:r>
            <a:endParaRPr lang="en-US" altLang="ko-KR" sz="1100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기능 및 벤치마킹 사이트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도서관리시스템에 가장 기본이 되는 부분을 참고한 사이트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643050"/>
            <a:ext cx="8691336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714612" y="5643578"/>
            <a:ext cx="47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매인 디자인 단의 도서 검색 유형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서울도서관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802" y="6143644"/>
            <a:ext cx="9009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처음부터 상세히 분류하기 보단 단순 검색으로 시작하는 경우가 대부분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처음부터 상세하게 검색하진 않기로 진행</a:t>
            </a:r>
            <a:endParaRPr lang="en-US" altLang="ko-KR" sz="1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기능 및 벤치마킹 사이트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도서관리시스템에 가장 기본이 되는 부분을 참고한 사이트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0166" y="5643578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자료 검색 시 출력되는 형태 및 데이터 자료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강동구립도서관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802" y="6143644"/>
            <a:ext cx="8571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책의 이미지의 경우 있을 시 출력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없을 경우 없음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보통 기본정보로 저자</a:t>
            </a:r>
            <a:r>
              <a:rPr lang="en-US" altLang="ko-KR" sz="1400" dirty="0" smtClean="0"/>
              <a:t>, ISBN, </a:t>
            </a:r>
            <a:r>
              <a:rPr lang="ko-KR" altLang="en-US" sz="1400" dirty="0" smtClean="0"/>
              <a:t>책의 소장위치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청구기호 등이</a:t>
            </a:r>
            <a:endParaRPr lang="en-US" altLang="ko-KR" sz="1400" dirty="0" smtClean="0"/>
          </a:p>
          <a:p>
            <a:r>
              <a:rPr lang="ko-KR" altLang="en-US" sz="1400" dirty="0" smtClean="0"/>
              <a:t>기본으로 출력이 되며 이를 바탕으로 </a:t>
            </a:r>
            <a:r>
              <a:rPr lang="en-US" altLang="ko-KR" sz="1400" dirty="0" smtClean="0"/>
              <a:t>DB </a:t>
            </a:r>
            <a:r>
              <a:rPr lang="ko-KR" altLang="en-US" sz="1400" dirty="0" smtClean="0"/>
              <a:t>데이터 출력 가능</a:t>
            </a:r>
            <a:endParaRPr lang="en-US" altLang="ko-KR" sz="14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1600200"/>
            <a:ext cx="69627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1459062"/>
            <a:ext cx="5323427" cy="44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기능 및 벤치마킹 사이트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도서관리시스템에 가장 기본이 되는 부분을 참고한 사이트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0166" y="5786454"/>
            <a:ext cx="606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차 검색 후 </a:t>
            </a:r>
            <a:r>
              <a:rPr lang="ko-KR" altLang="en-US" dirty="0" err="1" smtClean="0"/>
              <a:t>출력값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나타나는 자료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강동구립도서관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2916" y="6286520"/>
            <a:ext cx="794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책의 이미지의 경우 있을 시 출력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없을 경우 미 출력</a:t>
            </a:r>
            <a:r>
              <a:rPr lang="en-US" altLang="ko-KR" sz="1400" dirty="0" smtClean="0"/>
              <a:t>. 1</a:t>
            </a:r>
            <a:r>
              <a:rPr lang="ko-KR" altLang="en-US" sz="1400" dirty="0" smtClean="0"/>
              <a:t>차 검색보다 더 자세한 책의 정보를 볼 수 있다</a:t>
            </a:r>
            <a:r>
              <a:rPr lang="en-US" altLang="ko-KR" sz="1400" dirty="0" smtClean="0"/>
              <a:t>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DB </a:t>
            </a:r>
            <a:r>
              <a:rPr lang="ko-KR" altLang="en-US" dirty="0" smtClean="0">
                <a:latin typeface="+mj-ea"/>
              </a:rPr>
              <a:t>설계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논리적 데이터 모델링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7651" name="Picture 3" descr="C:\Users\sujikim\Desktop\erd(로지컬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7" y="2071678"/>
            <a:ext cx="9068968" cy="407196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DB </a:t>
            </a:r>
            <a:r>
              <a:rPr lang="ko-KR" altLang="en-US" dirty="0" smtClean="0">
                <a:latin typeface="+mj-ea"/>
              </a:rPr>
              <a:t>설계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물리적 데이터 모델링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8674" name="Picture 2" descr="C:\Users\sujikim\Desktop\erd(피지컬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2071678"/>
            <a:ext cx="9001188" cy="407196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85720" y="6357958"/>
            <a:ext cx="862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에서 나오는 이벤트소스를 줄 수 있는 버튼은 딱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이므로 </a:t>
            </a:r>
            <a:r>
              <a:rPr lang="en-US" altLang="ko-KR" dirty="0" smtClean="0"/>
              <a:t>View </a:t>
            </a:r>
            <a:r>
              <a:rPr lang="ko-KR" altLang="en-US" dirty="0" smtClean="0"/>
              <a:t>단에 신경을 씀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643570" y="2000240"/>
            <a:ext cx="642942" cy="571504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500826" y="2285992"/>
            <a:ext cx="642942" cy="571504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86644" y="2285992"/>
            <a:ext cx="642942" cy="571504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43372" y="2214554"/>
            <a:ext cx="1500198" cy="142876"/>
          </a:xfrm>
          <a:prstGeom prst="rect">
            <a:avLst/>
          </a:prstGeom>
          <a:solidFill>
            <a:srgbClr val="FF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5720" y="1916832"/>
            <a:ext cx="2558088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프로젝트명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BMS_Project</a:t>
            </a:r>
            <a:r>
              <a:rPr lang="en-US" altLang="ko-KR" dirty="0"/>
              <a:t>\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바로 회원가입을 할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2143108" y="2500306"/>
            <a:ext cx="5715040" cy="3929090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 descr="http://postfiles2.naver.net/20140723_113/2014_alpsian_1406096358192mkBPe_JPEG/%B8%AE%C1%B6%C6%AE%BA%B0_%BB%E7%C0%CC%C6%AE_%C8%B8%BF%F8%B0%A1%C0%D4_%BE%E0%BD%C41.jpg?type=w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46" y="2571744"/>
            <a:ext cx="5596328" cy="3429024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4365074" y="6045228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976" y="60901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확인</a:t>
            </a:r>
            <a:endParaRPr lang="ko-KR" altLang="en-US" sz="1100" dirty="0"/>
          </a:p>
        </p:txBody>
      </p:sp>
      <p:sp>
        <p:nvSpPr>
          <p:cNvPr id="9" name="직사각형 8"/>
          <p:cNvSpPr/>
          <p:nvPr/>
        </p:nvSpPr>
        <p:spPr>
          <a:xfrm>
            <a:off x="4941138" y="6045228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2040" y="609016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취소</a:t>
            </a:r>
            <a:endParaRPr lang="ko-KR" altLang="en-US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바로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할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2411760" y="3140968"/>
            <a:ext cx="5184576" cy="2448272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28890" y="3260373"/>
            <a:ext cx="49434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83968" y="4869160"/>
            <a:ext cx="963643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Id/pw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모를때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64088" y="4869160"/>
            <a:ext cx="747619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92080" y="4869160"/>
            <a:ext cx="963643" cy="216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홈으로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4266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바로 도서검색을 할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88535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04248" y="26337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</a:t>
            </a:r>
            <a:r>
              <a:rPr lang="ko-KR" altLang="en-US" sz="1100" dirty="0"/>
              <a:t>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2663334"/>
            <a:ext cx="3201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2"/>
                </a:solidFill>
              </a:rPr>
              <a:t>책을 예약하시려면 먼저 </a:t>
            </a:r>
            <a:r>
              <a:rPr lang="ko-KR" altLang="en-US" sz="1100" dirty="0" err="1" smtClean="0">
                <a:solidFill>
                  <a:schemeClr val="bg2"/>
                </a:solidFill>
              </a:rPr>
              <a:t>로그인을</a:t>
            </a:r>
            <a:r>
              <a:rPr lang="ko-KR" altLang="en-US" sz="1100" dirty="0" smtClean="0">
                <a:solidFill>
                  <a:schemeClr val="bg2"/>
                </a:solidFill>
              </a:rPr>
              <a:t> 하셔야 합니다</a:t>
            </a:r>
            <a:r>
              <a:rPr lang="en-US" altLang="ko-KR" sz="1100" dirty="0" smtClean="0">
                <a:solidFill>
                  <a:schemeClr val="bg2"/>
                </a:solidFill>
              </a:rPr>
              <a:t>.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7690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바로 도서검색을 할 경우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 smtClean="0">
                <a:latin typeface="+mj-ea"/>
              </a:rPr>
              <a:t>책의 정보 상세검색</a:t>
            </a:r>
            <a:r>
              <a:rPr lang="en-US" altLang="ko-KR" sz="1600" dirty="0" smtClean="0">
                <a:latin typeface="+mj-ea"/>
              </a:rPr>
              <a:t>)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88535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804248" y="26337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</a:t>
            </a:r>
            <a:r>
              <a:rPr lang="ko-KR" altLang="en-US" sz="1100" dirty="0"/>
              <a:t>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63688" y="2663334"/>
            <a:ext cx="3201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2"/>
                </a:solidFill>
              </a:rPr>
              <a:t>책을 예약하시려면 먼저 </a:t>
            </a:r>
            <a:r>
              <a:rPr lang="ko-KR" altLang="en-US" sz="1100" dirty="0" err="1" smtClean="0">
                <a:solidFill>
                  <a:schemeClr val="bg2"/>
                </a:solidFill>
              </a:rPr>
              <a:t>로그인을</a:t>
            </a:r>
            <a:r>
              <a:rPr lang="ko-KR" altLang="en-US" sz="1100" dirty="0" smtClean="0">
                <a:solidFill>
                  <a:schemeClr val="bg2"/>
                </a:solidFill>
              </a:rPr>
              <a:t> 하셔야 합니다</a:t>
            </a:r>
            <a:r>
              <a:rPr lang="en-US" altLang="ko-KR" sz="1100" dirty="0" smtClean="0">
                <a:solidFill>
                  <a:schemeClr val="bg2"/>
                </a:solidFill>
              </a:rPr>
              <a:t>.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23728" y="1772816"/>
            <a:ext cx="4984449" cy="4656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997" y="1890240"/>
            <a:ext cx="4837909" cy="440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78913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제 </a:t>
            </a:r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차 프로젝트 목차</a:t>
            </a:r>
            <a:r>
              <a:rPr lang="en-US" altLang="ko-KR" dirty="0" smtClean="0">
                <a:latin typeface="+mj-ea"/>
              </a:rPr>
              <a:t> </a:t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본 도서관리시스템을 기획 및 제작하면서 나아가고자 하는 목표 설정 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63700"/>
            <a:ext cx="8229600" cy="4694258"/>
          </a:xfrm>
        </p:spPr>
        <p:txBody>
          <a:bodyPr/>
          <a:lstStyle/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개요 및 소개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기획 목표 및 진행방향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일정 및 진행사항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업무분담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 Map</a:t>
            </a: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 및 벤치마킹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site</a:t>
            </a:r>
          </a:p>
          <a:p>
            <a:pPr eaLnBrk="1" hangingPunct="1">
              <a:buFontTx/>
              <a:buChar char="-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스토리보드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>
              <a:buFontTx/>
              <a:buChar char="-"/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완성 및 사이트 사용설명서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9243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책을 검색할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2858244" y="2780928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16624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xmlns="" val="2341221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책을 검색할 경우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책의 정보 상세검색</a:t>
            </a:r>
            <a:r>
              <a:rPr lang="en-US" altLang="ko-KR" sz="1600" dirty="0" smtClean="0">
                <a:latin typeface="+mj-ea"/>
              </a:rPr>
              <a:t>)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2858244" y="2780928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16624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23728" y="1772816"/>
            <a:ext cx="4984449" cy="4656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997" y="1890240"/>
            <a:ext cx="4837909" cy="440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80946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책을 검색할 경우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 smtClean="0">
                <a:latin typeface="+mj-ea"/>
              </a:rPr>
              <a:t>예약신청</a:t>
            </a:r>
            <a:r>
              <a:rPr lang="en-US" altLang="ko-KR" sz="1600" dirty="0" smtClean="0">
                <a:latin typeface="+mj-ea"/>
              </a:rPr>
              <a:t>)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2858244" y="2780928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16624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23728" y="1772816"/>
            <a:ext cx="4984449" cy="4656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997" y="1890240"/>
            <a:ext cx="4837909" cy="440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91086" y="3453710"/>
            <a:ext cx="2333042" cy="128126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예약이 완료되었습니다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4441" y="439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7283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책을 검색할 경우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>
                <a:latin typeface="+mj-ea"/>
              </a:rPr>
              <a:t>책의 정보 상세검색</a:t>
            </a:r>
            <a:r>
              <a:rPr lang="en-US" altLang="ko-KR" sz="1600" dirty="0" smtClean="0">
                <a:latin typeface="+mj-ea"/>
              </a:rPr>
              <a:t>)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2858244" y="2780928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016624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23728" y="1772816"/>
            <a:ext cx="4984449" cy="46565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997" y="1890240"/>
            <a:ext cx="4837909" cy="440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685427" y="5373216"/>
            <a:ext cx="446413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57551" y="5836622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예약중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예약불가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13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회원정보 검색할 경우 </a:t>
            </a:r>
            <a:r>
              <a:rPr lang="en-US" altLang="ko-KR" sz="1600" dirty="0" smtClean="0">
                <a:latin typeface="+mj-ea"/>
              </a:rPr>
              <a:t>1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2033027" y="2564904"/>
            <a:ext cx="5760640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74735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28375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480303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37368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19471" y="2788794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77851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199591" y="2780928"/>
            <a:ext cx="1065684" cy="2801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57971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pic>
        <p:nvPicPr>
          <p:cNvPr id="4098" name="Picture 2" descr="https://lh5.googleusercontent.com/VrRiUerY0ZzKUxev137q2xId334Qwz6vM3DfZhRxxZPHTH62dR0vI5f4TBOJw3WwKd2GQIm3LUsQCQ-Zk1EAX0ZnKWsR1mQ-xRw0y9YWX5Tkd8uAUdgQbgcuHJ_QlicTP0W-gyq4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599" y="3068960"/>
            <a:ext cx="5572412" cy="3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9630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하고 회원정보 검색할 경우 </a:t>
            </a:r>
            <a:r>
              <a:rPr lang="en-US" altLang="ko-KR" sz="1600" dirty="0" smtClean="0">
                <a:latin typeface="+mj-ea"/>
              </a:rPr>
              <a:t>1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2033027" y="2564904"/>
            <a:ext cx="5760640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74735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28375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480303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37368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19471" y="2788794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77851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199591" y="2780928"/>
            <a:ext cx="1065684" cy="2801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57971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pic>
        <p:nvPicPr>
          <p:cNvPr id="8194" name="Picture 2" descr="https://lh3.googleusercontent.com/mvpHiik1EwjIiRPx6utL-cxIb3hoP_gbDkHqoasvletN03W_bsTXTe1NIJWHKsGImpvT0Y8SxZX-ax5xIcmuJIs89EBOeGytB2LHsaO90Fp2RCQrBpWm-b9a6GHGq3PdwJTMGpl2F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9471" y="3068961"/>
            <a:ext cx="550861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5373216"/>
            <a:ext cx="5487312" cy="1056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3041" y="5517233"/>
            <a:ext cx="1988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탈퇴하기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예약정보정보 확인하기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179564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</a:t>
            </a:r>
            <a:r>
              <a:rPr lang="ko-KR" altLang="en-US" sz="1600" dirty="0" err="1" smtClean="0">
                <a:latin typeface="+mj-ea"/>
              </a:rPr>
              <a:t>로그인을하고</a:t>
            </a:r>
            <a:r>
              <a:rPr lang="ko-KR" altLang="en-US" sz="1600" dirty="0" smtClean="0">
                <a:latin typeface="+mj-ea"/>
              </a:rPr>
              <a:t> 내 예약정보 확인하기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2033027" y="2564904"/>
            <a:ext cx="5760640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74735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28375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480303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437368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119471" y="2788794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77851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199591" y="2780928"/>
            <a:ext cx="1065684" cy="2801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57971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pic>
        <p:nvPicPr>
          <p:cNvPr id="8194" name="Picture 2" descr="https://lh3.googleusercontent.com/mvpHiik1EwjIiRPx6utL-cxIb3hoP_gbDkHqoasvletN03W_bsTXTe1NIJWHKsGImpvT0Y8SxZX-ax5xIcmuJIs89EBOeGytB2LHsaO90Fp2RCQrBpWm-b9a6GHGq3PdwJTMGpl2F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19471" y="3068961"/>
            <a:ext cx="550861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5373216"/>
            <a:ext cx="5487312" cy="1056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3041" y="5517233"/>
            <a:ext cx="198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예약정보정보 확인하기</a:t>
            </a:r>
          </a:p>
          <a:p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214414" y="2616291"/>
            <a:ext cx="7416824" cy="393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lh5.googleusercontent.com/XBcNbmZ2K7WeDe0K7U5o9QzL6XUhBUbf8aFjOkxcXuufqe9XhAGkAOujlEche895fJOaTfssww4ilChX2YA5eUEjVQ6YfXzAJXxepSZ67c-K1i1X8xmT7qshBeHBZr9J8GeHYenzo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1238" y="3072014"/>
            <a:ext cx="696277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486429" y="3072014"/>
            <a:ext cx="2778846" cy="5794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j-ea"/>
              </a:rPr>
              <a:t>내 </a:t>
            </a:r>
            <a:r>
              <a:rPr lang="ko-KR" altLang="en-US" sz="1200" dirty="0" err="1">
                <a:latin typeface="+mj-ea"/>
              </a:rPr>
              <a:t>예약정보탭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/ </a:t>
            </a:r>
            <a:r>
              <a:rPr lang="ko-KR" altLang="en-US" sz="1200" dirty="0">
                <a:latin typeface="+mj-ea"/>
              </a:rPr>
              <a:t>도서대출내역 </a:t>
            </a:r>
            <a:endParaRPr lang="en-US" altLang="en-US" sz="1200" dirty="0">
              <a:latin typeface="+mj-ea"/>
            </a:endParaRPr>
          </a:p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652120" y="5681993"/>
            <a:ext cx="2664296" cy="43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예약취소버튼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닫기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86429" y="4869160"/>
            <a:ext cx="6957584" cy="8128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3850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관리자에서 </a:t>
            </a:r>
            <a:r>
              <a:rPr lang="ko-KR" altLang="en-US" sz="1600" dirty="0" err="1" smtClean="0">
                <a:latin typeface="+mj-ea"/>
              </a:rPr>
              <a:t>로그인을</a:t>
            </a:r>
            <a:r>
              <a:rPr lang="ko-KR" altLang="en-US" sz="1600" dirty="0" smtClean="0">
                <a:latin typeface="+mj-ea"/>
              </a:rPr>
              <a:t> 하였을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8124" y="3039194"/>
            <a:ext cx="60198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835186" y="2780928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93566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843808" y="2788794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02188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도서등록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xmlns="" val="3904299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관리자에서 도서등록을 하였을 경우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867939" y="2794139"/>
            <a:ext cx="1065684" cy="28016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93566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843808" y="2788794"/>
            <a:ext cx="1065684" cy="280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02188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도서등록</a:t>
            </a:r>
            <a:endParaRPr lang="en-US" altLang="ko-KR" sz="11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778124" y="3077344"/>
            <a:ext cx="6008588" cy="2367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3180" y="3356992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회원등록과 같이 도서에 관한 정보를 입력하고</a:t>
            </a:r>
            <a:endParaRPr lang="en-US" altLang="ko-KR" sz="1400" dirty="0" smtClean="0"/>
          </a:p>
          <a:p>
            <a:r>
              <a:rPr lang="ko-KR" altLang="en-US" sz="1400" dirty="0" smtClean="0"/>
              <a:t>하단에 입력한 결과를 확인한다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778124" y="5589239"/>
            <a:ext cx="6008588" cy="8401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90760" y="5855428"/>
            <a:ext cx="459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재대로 등록이 되어 있을 경우 이곳에 결과값이 나타난다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36596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관리자에서 회원을 검색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867939" y="2794139"/>
            <a:ext cx="1065684" cy="2801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93566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843808" y="2788794"/>
            <a:ext cx="1065684" cy="2801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02188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도서등록</a:t>
            </a:r>
            <a:endParaRPr lang="en-US" altLang="ko-KR" sz="11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778124" y="3077344"/>
            <a:ext cx="6008588" cy="8028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3180" y="3356992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회원을 검색한다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이름과 핸드폰번호로만 검색함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778124" y="4149081"/>
            <a:ext cx="6008588" cy="22803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13804" y="5065439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검색한 회원의 엑셀처럼 보여짐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1708669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프로그램 개요 및 소개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도서 프로그램의 개요를 </a:t>
            </a:r>
            <a:r>
              <a:rPr lang="en-US" altLang="ko-KR" sz="1600" dirty="0" smtClean="0">
                <a:latin typeface="+mj-ea"/>
              </a:rPr>
              <a:t>ONE-PAGE PROPOSAL</a:t>
            </a:r>
            <a:r>
              <a:rPr lang="ko-KR" altLang="en-US" sz="1600" dirty="0" smtClean="0">
                <a:latin typeface="+mj-ea"/>
              </a:rPr>
              <a:t>로 표현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71600" y="2615792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971601" y="4746528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3789040"/>
            <a:ext cx="1713714" cy="2241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도서관리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수정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조회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삭제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)</a:t>
            </a: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회원관리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수정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조회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,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삭제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)</a:t>
            </a: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예약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대출관리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예약취소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도서대출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971600" y="1603980"/>
            <a:ext cx="1713715" cy="1997177"/>
          </a:xfrm>
          <a:prstGeom prst="ellipse">
            <a:avLst/>
          </a:prstGeom>
          <a:solidFill>
            <a:schemeClr val="accent5">
              <a:lumMod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BOOK</a:t>
            </a:r>
          </a:p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MANAGER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491880" y="2615792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491881" y="4746528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91880" y="3614380"/>
            <a:ext cx="1713714" cy="2241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도서검색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결과 내 재 검색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도서위치 프린트</a:t>
            </a:r>
            <a:endParaRPr lang="ko-KR" altLang="en-US" sz="1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91880" y="1603980"/>
            <a:ext cx="1713715" cy="1997177"/>
          </a:xfrm>
          <a:prstGeom prst="ellipse">
            <a:avLst/>
          </a:prstGeom>
          <a:solidFill>
            <a:schemeClr val="accent5">
              <a:lumMod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3">
                    <a:lumMod val="25000"/>
                  </a:schemeClr>
                </a:solidFill>
              </a:rPr>
              <a:t>BOOK SEARCH</a:t>
            </a:r>
            <a:endParaRPr lang="ko-KR" alt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12160" y="2590615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035732" y="4700802"/>
            <a:ext cx="1713714" cy="19971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12160" y="3589203"/>
            <a:ext cx="1713714" cy="2241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도서검색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공통</a:t>
            </a:r>
            <a:r>
              <a:rPr lang="en-US" altLang="ko-KR" sz="1400" dirty="0" smtClean="0">
                <a:solidFill>
                  <a:schemeClr val="accent3">
                    <a:lumMod val="10000"/>
                  </a:schemeClr>
                </a:solidFill>
              </a:rPr>
              <a:t>)</a:t>
            </a: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도서예약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회원정보수정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도서대출내역확인</a:t>
            </a:r>
            <a:endParaRPr lang="en-US" altLang="ko-KR" sz="1400" dirty="0" smtClean="0">
              <a:solidFill>
                <a:schemeClr val="accent3">
                  <a:lumMod val="1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3">
                    <a:lumMod val="10000"/>
                  </a:schemeClr>
                </a:solidFill>
              </a:rPr>
              <a:t>회원탈퇴</a:t>
            </a:r>
            <a:endParaRPr lang="ko-KR" altLang="en-US" sz="14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012160" y="1578803"/>
            <a:ext cx="1713715" cy="1997177"/>
          </a:xfrm>
          <a:prstGeom prst="ellipse">
            <a:avLst/>
          </a:prstGeom>
          <a:solidFill>
            <a:schemeClr val="accent5">
              <a:lumMod val="9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MEMBER/</a:t>
            </a:r>
          </a:p>
          <a:p>
            <a:pPr algn="ctr"/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NON-MEMBER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왼쪽/오른쪽 화살표 7"/>
          <p:cNvSpPr/>
          <p:nvPr/>
        </p:nvSpPr>
        <p:spPr>
          <a:xfrm>
            <a:off x="2843808" y="2498658"/>
            <a:ext cx="504056" cy="16513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364088" y="2485922"/>
            <a:ext cx="504056" cy="165136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2744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스토리보드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 View</a:t>
            </a:r>
            <a:r>
              <a:rPr lang="ko-KR" altLang="en-US" sz="1600" dirty="0" smtClean="0">
                <a:latin typeface="+mj-ea"/>
              </a:rPr>
              <a:t>에서 관리자에서 회원정보를 접근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29698" name="Picture 2" descr="C:\Users\sujikim\Desktop\1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469130"/>
            <a:ext cx="6929486" cy="49602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411760" y="6604179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하단 슬라이드 설명에 자세한 설명이 나와있으니 참고 </a:t>
            </a:r>
            <a:r>
              <a:rPr lang="ko-KR" altLang="en-US" sz="1000" dirty="0" err="1" smtClean="0"/>
              <a:t>부탁드립니다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91680" y="2564904"/>
            <a:ext cx="6192688" cy="4039275"/>
          </a:xfrm>
          <a:prstGeom prst="rect">
            <a:avLst/>
          </a:prstGeom>
          <a:solidFill>
            <a:schemeClr val="accent3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563888" y="2060848"/>
            <a:ext cx="2691835" cy="43204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4664" y="2588844"/>
            <a:ext cx="432048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263378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Home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60232" y="2588844"/>
            <a:ext cx="657170" cy="336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17297" y="266333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로그아웃</a:t>
            </a:r>
            <a:endParaRPr lang="en-US" altLang="ko-KR" sz="11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778124" y="2788794"/>
            <a:ext cx="1065684" cy="2801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6504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도서검색</a:t>
            </a:r>
            <a:endParaRPr lang="en-US" altLang="ko-KR" sz="11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867939" y="2794139"/>
            <a:ext cx="1065684" cy="2801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93566" y="278092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회원정보</a:t>
            </a:r>
            <a:endParaRPr lang="en-US" altLang="ko-KR" sz="11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843808" y="2788794"/>
            <a:ext cx="1065684" cy="2801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02188" y="27887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도서등록</a:t>
            </a:r>
            <a:endParaRPr lang="en-US" altLang="ko-KR" sz="11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778124" y="3077344"/>
            <a:ext cx="6008588" cy="8028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53180" y="3356992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회원을 검색한다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이름과 핸드폰번호로만 검색함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1778124" y="4149081"/>
            <a:ext cx="6008588" cy="22803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13804" y="5065439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검색한 회원의 엑셀처럼 보여짐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27106" y="2431560"/>
            <a:ext cx="6812260" cy="3888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https://lh5.googleusercontent.com/VrRiUerY0ZzKUxev137q2xId334Qwz6vM3DfZhRxxZPHTH62dR0vI5f4TBOJw3WwKd2GQIm3LUsQCQ-Zk1EAX0ZnKWsR1mQ-xRw0y9YWX5Tkd8uAUdgQbgcuHJ_QlicTP0W-gyq4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7030" y="2688303"/>
            <a:ext cx="5572412" cy="3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63888" y="5805264"/>
            <a:ext cx="839670" cy="36004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2"/>
                </a:solidFill>
              </a:rPr>
              <a:t>수정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34810" y="5805264"/>
            <a:ext cx="901285" cy="36004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2"/>
                </a:solidFill>
              </a:rPr>
              <a:t>취소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87846" y="5777644"/>
            <a:ext cx="901285" cy="36004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2"/>
                </a:solidFill>
              </a:rPr>
              <a:t>삭</a:t>
            </a:r>
            <a:r>
              <a:rPr lang="ko-KR" altLang="en-US" sz="1600" dirty="0">
                <a:solidFill>
                  <a:schemeClr val="tx2"/>
                </a:solidFill>
              </a:rPr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xmlns="" val="993183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MAIN</a:t>
            </a:r>
            <a:endParaRPr lang="en-US" altLang="en-US" sz="1600" dirty="0" smtClean="0">
              <a:latin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61658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84333" y="1628800"/>
            <a:ext cx="323528" cy="36004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139952" y="199476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004048" y="250720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724128" y="247958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78136" y="328498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964534" y="32573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724128" y="322974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491880" y="3933056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178136" y="39418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964534" y="39418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719416" y="3933056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503378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관리자 로그인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 검색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로그인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회원가입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유아도서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추천도서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이달도서</a:t>
            </a:r>
            <a:r>
              <a:rPr lang="ko-KR" altLang="en-US" sz="1400" dirty="0" smtClean="0"/>
              <a:t>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어린이실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컴퓨터실 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Top20 </a:t>
            </a:r>
            <a:r>
              <a:rPr lang="ko-KR" altLang="en-US" sz="1400" dirty="0" smtClean="0"/>
              <a:t>버튼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오시는길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추천도서의 경우 대여가 많은</a:t>
            </a:r>
            <a:endParaRPr lang="en-US" altLang="ko-KR" sz="1200" dirty="0" smtClean="0"/>
          </a:p>
          <a:p>
            <a:r>
              <a:rPr lang="en-US" altLang="ko-KR" sz="1200" dirty="0" smtClean="0"/>
              <a:t>100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도서목록중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개를 랜덤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으로</a:t>
            </a:r>
            <a:r>
              <a:rPr lang="ko-KR" altLang="en-US" sz="1200" dirty="0" smtClean="0"/>
              <a:t> 뽑아 목록에 보여준다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이달의 도서는 출판날짜를 기준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으로</a:t>
            </a:r>
            <a:r>
              <a:rPr lang="ko-KR" altLang="en-US" sz="1200" dirty="0" smtClean="0"/>
              <a:t> 가장 최근의 도서를 정렬하여</a:t>
            </a:r>
            <a:endParaRPr lang="en-US" altLang="ko-KR" sz="1200" dirty="0" smtClean="0"/>
          </a:p>
          <a:p>
            <a:r>
              <a:rPr lang="en-US" altLang="ko-KR" sz="1200" dirty="0" smtClean="0"/>
              <a:t>30</a:t>
            </a:r>
            <a:r>
              <a:rPr lang="ko-KR" altLang="en-US" sz="1200" dirty="0" smtClean="0"/>
              <a:t>개를 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Top20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경우 가장 대여가 많은</a:t>
            </a:r>
            <a:endParaRPr lang="en-US" altLang="ko-KR" sz="1200" dirty="0" smtClean="0"/>
          </a:p>
          <a:p>
            <a:r>
              <a:rPr lang="en-US" altLang="ko-KR" sz="1200" dirty="0" smtClean="0"/>
              <a:t>20</a:t>
            </a:r>
            <a:r>
              <a:rPr lang="ko-KR" altLang="en-US" sz="1200" dirty="0" smtClean="0"/>
              <a:t>가지의 도서를 보여준다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유아도서의 경우 어린이 도서를</a:t>
            </a:r>
            <a:endParaRPr lang="en-US" altLang="ko-KR" sz="1200" dirty="0" smtClean="0"/>
          </a:p>
          <a:p>
            <a:r>
              <a:rPr lang="ko-KR" altLang="en-US" sz="1200" dirty="0" smtClean="0"/>
              <a:t>따로 뽑아 대여가 많은 순서대로</a:t>
            </a:r>
            <a:endParaRPr lang="en-US" altLang="ko-KR" sz="1200" dirty="0" smtClean="0"/>
          </a:p>
          <a:p>
            <a:r>
              <a:rPr lang="ko-KR" altLang="en-US" sz="1200" dirty="0" smtClean="0"/>
              <a:t>보여준다</a:t>
            </a:r>
            <a:r>
              <a:rPr lang="en-US" altLang="ko-KR" sz="1200" dirty="0" smtClean="0"/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0011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26" y="1612084"/>
            <a:ext cx="62166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en-US" altLang="ko-KR" sz="1600" dirty="0" err="1" smtClean="0">
                <a:latin typeface="+mj-ea"/>
              </a:rPr>
              <a:t>Recommandation</a:t>
            </a:r>
            <a:r>
              <a:rPr lang="en-US" altLang="ko-KR" sz="1600" dirty="0" smtClean="0">
                <a:latin typeface="+mj-ea"/>
              </a:rPr>
              <a:t> Book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30116" y="1972057"/>
            <a:ext cx="323528" cy="36004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739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조</a:t>
            </a:r>
            <a:r>
              <a:rPr lang="ko-KR" altLang="en-US" sz="1400" dirty="0"/>
              <a:t>회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대출목록이 많은 순서대로 </a:t>
            </a:r>
            <a:r>
              <a:rPr lang="en-US" altLang="ko-KR" sz="1200" dirty="0" smtClean="0"/>
              <a:t>100</a:t>
            </a:r>
            <a:r>
              <a:rPr lang="ko-KR" altLang="en-US" sz="1200" dirty="0" smtClean="0"/>
              <a:t>개의</a:t>
            </a:r>
            <a:endParaRPr lang="en-US" altLang="ko-KR" sz="1200" dirty="0" smtClean="0"/>
          </a:p>
          <a:p>
            <a:r>
              <a:rPr lang="ko-KR" altLang="en-US" sz="1200" dirty="0" smtClean="0"/>
              <a:t>도서를 나열하여 </a:t>
            </a:r>
            <a:r>
              <a:rPr lang="ko-KR" altLang="en-US" sz="1200" dirty="0" err="1" smtClean="0"/>
              <a:t>랜덤값으로</a:t>
            </a:r>
            <a:r>
              <a:rPr lang="ko-KR" altLang="en-US" sz="1200" dirty="0" smtClean="0"/>
              <a:t> 도서를</a:t>
            </a:r>
            <a:endParaRPr lang="en-US" altLang="ko-KR" sz="1200" dirty="0" smtClean="0"/>
          </a:p>
          <a:p>
            <a:r>
              <a:rPr lang="ko-KR" altLang="en-US" sz="1200" dirty="0" smtClean="0"/>
              <a:t>추천해 준다</a:t>
            </a:r>
            <a:r>
              <a:rPr lang="en-US" altLang="ko-KR" sz="12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82484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33" y="1635058"/>
            <a:ext cx="62039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Non-Member Search Book1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691680" y="306896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139952" y="27809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88024" y="27809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779217" y="306896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5386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도서검색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로그인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Home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책 선택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도서검색의 경우 도서 내 검색인</a:t>
            </a:r>
            <a:endParaRPr lang="en-US" altLang="ko-KR" sz="1200" dirty="0" smtClean="0"/>
          </a:p>
          <a:p>
            <a:r>
              <a:rPr lang="ko-KR" altLang="en-US" sz="1200" dirty="0" smtClean="0"/>
              <a:t>중복 가능함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책 </a:t>
            </a:r>
            <a:r>
              <a:rPr lang="ko-KR" altLang="en-US" sz="1200" dirty="0" err="1" smtClean="0"/>
              <a:t>컬럼선택시</a:t>
            </a:r>
            <a:r>
              <a:rPr lang="ko-KR" altLang="en-US" sz="1200" dirty="0" smtClean="0"/>
              <a:t> 책의 상세정보가</a:t>
            </a:r>
            <a:endParaRPr lang="en-US" altLang="ko-KR" sz="1200" dirty="0" smtClean="0"/>
          </a:p>
          <a:p>
            <a:r>
              <a:rPr lang="ko-KR" altLang="en-US" sz="1200" dirty="0" smtClean="0"/>
              <a:t>나오는 테이블이 뜸</a:t>
            </a:r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2837380" y="3890263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849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33" y="1562656"/>
            <a:ext cx="624205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Non-Member Search Book2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36872" y="494116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275856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44452" y="242088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067944" y="580761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92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도서정보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예약버튼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비활성화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대출예약신청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도서위치 프린트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목록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도서검색의 경우 도서 내 검색인</a:t>
            </a:r>
            <a:endParaRPr lang="en-US" altLang="ko-KR" sz="1200" dirty="0" smtClean="0"/>
          </a:p>
          <a:p>
            <a:r>
              <a:rPr lang="ko-KR" altLang="en-US" sz="1200" dirty="0" smtClean="0"/>
              <a:t>중복 가능함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책 </a:t>
            </a:r>
            <a:r>
              <a:rPr lang="ko-KR" altLang="en-US" sz="1200" dirty="0" err="1" smtClean="0"/>
              <a:t>컬럼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선택시</a:t>
            </a:r>
            <a:r>
              <a:rPr lang="ko-KR" altLang="en-US" sz="1200" dirty="0" smtClean="0"/>
              <a:t> 책의 상세정보가</a:t>
            </a:r>
            <a:endParaRPr lang="en-US" altLang="ko-KR" sz="1200" dirty="0" smtClean="0"/>
          </a:p>
          <a:p>
            <a:r>
              <a:rPr lang="ko-KR" altLang="en-US" sz="1200" dirty="0" smtClean="0"/>
              <a:t>나오는 테이블이 뜸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 </a:t>
            </a:r>
            <a:r>
              <a:rPr lang="ko-KR" altLang="en-US" sz="1200" dirty="0" smtClean="0"/>
              <a:t>비회원 검색이기 때문에 </a:t>
            </a:r>
            <a:r>
              <a:rPr lang="ko-KR" altLang="en-US" sz="1200" dirty="0" err="1" smtClean="0"/>
              <a:t>예약창은</a:t>
            </a:r>
            <a:endParaRPr lang="en-US" altLang="ko-KR" sz="1200" dirty="0" smtClean="0"/>
          </a:p>
          <a:p>
            <a:r>
              <a:rPr lang="ko-KR" altLang="en-US" sz="1200" dirty="0" smtClean="0"/>
              <a:t>비활성</a:t>
            </a:r>
            <a:r>
              <a:rPr lang="ko-KR" altLang="en-US" sz="1200" dirty="0"/>
              <a:t>화</a:t>
            </a:r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2060400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69374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33" y="1635058"/>
            <a:ext cx="62293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Non-Member Search Book3_Print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480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인쇄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 </a:t>
            </a:r>
            <a:r>
              <a:rPr lang="ko-KR" altLang="en-US" sz="1200" dirty="0" smtClean="0"/>
              <a:t>도서 상세정보에서 도서위치 </a:t>
            </a:r>
            <a:endParaRPr lang="en-US" altLang="ko-KR" sz="1200" dirty="0" smtClean="0"/>
          </a:p>
          <a:p>
            <a:r>
              <a:rPr lang="ko-KR" altLang="en-US" sz="1200" dirty="0" smtClean="0"/>
              <a:t>프린트를 누를 경우 바로 프린트와</a:t>
            </a:r>
            <a:endParaRPr lang="en-US" altLang="ko-KR" sz="1200" dirty="0" smtClean="0"/>
          </a:p>
          <a:p>
            <a:r>
              <a:rPr lang="ko-KR" altLang="en-US" sz="1200" dirty="0" smtClean="0"/>
              <a:t>연결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10" name="타원 9"/>
          <p:cNvSpPr/>
          <p:nvPr/>
        </p:nvSpPr>
        <p:spPr>
          <a:xfrm>
            <a:off x="2999144" y="235677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69374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73158"/>
            <a:ext cx="61531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Join Us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837380" y="587727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635896" y="343738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35896" y="486916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12368" y="5858635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4344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중복확인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우편번호확인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Join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Cancel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가 중복된 값이 있을 경우엔 </a:t>
            </a:r>
            <a:endParaRPr lang="en-US" altLang="ko-KR" sz="1200" dirty="0" smtClean="0"/>
          </a:p>
          <a:p>
            <a:r>
              <a:rPr lang="ko-KR" altLang="en-US" sz="1200" dirty="0" smtClean="0"/>
              <a:t>아이디를 사용할 수 없다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82484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03400"/>
            <a:ext cx="61785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 in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71800" y="4581128"/>
            <a:ext cx="323528" cy="360040"/>
          </a:xfrm>
          <a:prstGeom prst="ellipse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3330116" y="45811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975032" y="45811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8264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Log in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Forget</a:t>
            </a:r>
          </a:p>
          <a:p>
            <a:pPr marL="342900" indent="-342900">
              <a:buAutoNum type="arabicPeriod"/>
            </a:pPr>
            <a:r>
              <a:rPr lang="en-US" altLang="ko-KR" sz="1400" dirty="0" smtClean="0"/>
              <a:t>Home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Forget</a:t>
            </a:r>
            <a:r>
              <a:rPr lang="ko-KR" altLang="en-US" sz="1200" dirty="0" smtClean="0"/>
              <a:t>버튼을 누를 경우 관리자에게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비밀번호를 </a:t>
            </a:r>
            <a:r>
              <a:rPr lang="ko-KR" altLang="en-US" sz="1200" dirty="0" err="1" smtClean="0"/>
              <a:t>리셋</a:t>
            </a:r>
            <a:r>
              <a:rPr lang="ko-KR" altLang="en-US" sz="1200" dirty="0" smtClean="0"/>
              <a:t> 하라는 </a:t>
            </a:r>
            <a:r>
              <a:rPr lang="ko-KR" altLang="en-US" sz="1200" dirty="0" err="1" smtClean="0"/>
              <a:t>안내창이</a:t>
            </a:r>
            <a:r>
              <a:rPr lang="ko-KR" altLang="en-US" sz="1200" dirty="0" smtClean="0"/>
              <a:t> 뜬다</a:t>
            </a:r>
            <a:r>
              <a:rPr lang="en-US" altLang="ko-KR" sz="12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149125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47758"/>
            <a:ext cx="61912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Member Frame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63688" y="466881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814430" y="27089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856430" y="464233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959424" y="464233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3405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회원의 이름값을 가지고 옴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HOME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도서검색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회원정보수정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도서예약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대출내역보기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회원에서 도서검색이 가능함</a:t>
            </a:r>
            <a:endParaRPr lang="en-US" altLang="ko-KR" sz="1200" dirty="0" smtClean="0"/>
          </a:p>
          <a:p>
            <a:r>
              <a:rPr lang="ko-KR" altLang="en-US" sz="1200" dirty="0" smtClean="0"/>
              <a:t>비회원의 도서검색과 다른 점은 도서</a:t>
            </a:r>
            <a:endParaRPr lang="en-US" altLang="ko-KR" sz="1200" dirty="0" smtClean="0"/>
          </a:p>
          <a:p>
            <a:r>
              <a:rPr lang="ko-KR" altLang="en-US" sz="1200" dirty="0" smtClean="0"/>
              <a:t>예약이 된다는 점이다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4427984" y="27089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601924" y="27089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8490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60458"/>
            <a:ext cx="62039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Member Frame &gt; </a:t>
            </a:r>
            <a:r>
              <a:rPr lang="en-US" altLang="ko-KR" sz="1600" dirty="0" err="1" smtClean="0">
                <a:latin typeface="+mj-ea"/>
              </a:rPr>
              <a:t>SearchBook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925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 smtClean="0"/>
              <a:t>HOME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검</a:t>
            </a:r>
            <a:r>
              <a:rPr lang="ko-KR" altLang="en-US" sz="1400" dirty="0"/>
              <a:t>색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비회원검색과 마찬가지로 책 검색</a:t>
            </a:r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11" name="타원 10"/>
          <p:cNvSpPr/>
          <p:nvPr/>
        </p:nvSpPr>
        <p:spPr>
          <a:xfrm>
            <a:off x="4751512" y="306896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63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프로그램 개요 및 소개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홈페이지에서 책을 예약하고 예약한 책을 빌리는 과정을 설명한다</a:t>
            </a:r>
            <a:r>
              <a:rPr lang="en-US" altLang="ko-KR" sz="1600" dirty="0" smtClean="0">
                <a:latin typeface="+mj-ea"/>
              </a:rPr>
              <a:t>.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08800" y="3045753"/>
            <a:ext cx="1244418" cy="14100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도서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4909602" y="2469689"/>
            <a:ext cx="1080120" cy="1152128"/>
          </a:xfrm>
          <a:prstGeom prst="ellipse">
            <a:avLst/>
          </a:prstGeom>
          <a:solidFill>
            <a:srgbClr val="C29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관리자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프레임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810829" y="2575438"/>
            <a:ext cx="1080120" cy="11521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회원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프레임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90949" y="4557921"/>
            <a:ext cx="1080120" cy="1152128"/>
          </a:xfrm>
          <a:prstGeom prst="ellipse">
            <a:avLst/>
          </a:prstGeom>
          <a:solidFill>
            <a:srgbClr val="C18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비회원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검색</a:t>
            </a:r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098861" y="5542633"/>
            <a:ext cx="792088" cy="9698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135" y="583098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도서결과</a:t>
            </a:r>
            <a:endParaRPr lang="en-US" altLang="ko-KR" sz="1200" dirty="0" smtClean="0"/>
          </a:p>
          <a:p>
            <a:r>
              <a:rPr lang="ko-KR" altLang="en-US" sz="1200" dirty="0" smtClean="0"/>
              <a:t>내재검색</a:t>
            </a:r>
            <a:endParaRPr lang="ko-KR" altLang="en-US" sz="1200" dirty="0"/>
          </a:p>
        </p:txBody>
      </p:sp>
      <p:sp>
        <p:nvSpPr>
          <p:cNvPr id="27" name="타원 26"/>
          <p:cNvSpPr/>
          <p:nvPr/>
        </p:nvSpPr>
        <p:spPr>
          <a:xfrm>
            <a:off x="4034965" y="5848547"/>
            <a:ext cx="792088" cy="9698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8351" y="61949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도서검색</a:t>
            </a:r>
            <a:endParaRPr lang="ko-KR" altLang="en-US" sz="1200" dirty="0"/>
          </a:p>
        </p:txBody>
      </p:sp>
      <p:sp>
        <p:nvSpPr>
          <p:cNvPr id="29" name="타원 28"/>
          <p:cNvSpPr/>
          <p:nvPr/>
        </p:nvSpPr>
        <p:spPr>
          <a:xfrm>
            <a:off x="5004518" y="5502123"/>
            <a:ext cx="792088" cy="9698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0452" y="579672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도서정보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프린트</a:t>
            </a:r>
            <a:endParaRPr lang="ko-KR" altLang="en-US" sz="1200" dirty="0"/>
          </a:p>
        </p:txBody>
      </p:sp>
      <p:sp>
        <p:nvSpPr>
          <p:cNvPr id="32" name="타원 31"/>
          <p:cNvSpPr/>
          <p:nvPr/>
        </p:nvSpPr>
        <p:spPr>
          <a:xfrm>
            <a:off x="2665262" y="1631591"/>
            <a:ext cx="773851" cy="9292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47025" y="186539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도서예약</a:t>
            </a:r>
            <a:endParaRPr lang="en-US" altLang="ko-KR" sz="1200" dirty="0" smtClean="0"/>
          </a:p>
          <a:p>
            <a:r>
              <a:rPr lang="ko-KR" altLang="en-US" sz="1200" dirty="0" smtClean="0"/>
              <a:t>예약취</a:t>
            </a:r>
            <a:r>
              <a:rPr lang="ko-KR" altLang="en-US" sz="1200" dirty="0"/>
              <a:t>소</a:t>
            </a:r>
          </a:p>
        </p:txBody>
      </p:sp>
      <p:sp>
        <p:nvSpPr>
          <p:cNvPr id="34" name="타원 33"/>
          <p:cNvSpPr/>
          <p:nvPr/>
        </p:nvSpPr>
        <p:spPr>
          <a:xfrm>
            <a:off x="2030690" y="2301045"/>
            <a:ext cx="773851" cy="9292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48323" y="244391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도서예약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및 대출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목록확인</a:t>
            </a:r>
            <a:endParaRPr lang="ko-KR" altLang="en-US" sz="1200" dirty="0"/>
          </a:p>
        </p:txBody>
      </p:sp>
      <p:sp>
        <p:nvSpPr>
          <p:cNvPr id="36" name="타원 35"/>
          <p:cNvSpPr/>
          <p:nvPr/>
        </p:nvSpPr>
        <p:spPr>
          <a:xfrm>
            <a:off x="2089749" y="3504738"/>
            <a:ext cx="773851" cy="9292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9749" y="383087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도서검색</a:t>
            </a:r>
            <a:endParaRPr lang="ko-KR" altLang="en-US" sz="1200" dirty="0"/>
          </a:p>
        </p:txBody>
      </p:sp>
      <p:sp>
        <p:nvSpPr>
          <p:cNvPr id="38" name="타원 37"/>
          <p:cNvSpPr/>
          <p:nvPr/>
        </p:nvSpPr>
        <p:spPr>
          <a:xfrm>
            <a:off x="1315898" y="2907252"/>
            <a:ext cx="773851" cy="9292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5898" y="31558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회원정보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</a:t>
            </a:r>
            <a:r>
              <a:rPr lang="ko-KR" altLang="en-US" sz="1200" dirty="0"/>
              <a:t>정</a:t>
            </a:r>
          </a:p>
        </p:txBody>
      </p:sp>
      <p:sp>
        <p:nvSpPr>
          <p:cNvPr id="40" name="타원 39"/>
          <p:cNvSpPr/>
          <p:nvPr/>
        </p:nvSpPr>
        <p:spPr>
          <a:xfrm>
            <a:off x="1296454" y="1770089"/>
            <a:ext cx="773851" cy="9292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96455" y="20962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회원탈퇴</a:t>
            </a:r>
            <a:endParaRPr lang="ko-KR" altLang="en-US" sz="1200" dirty="0"/>
          </a:p>
        </p:txBody>
      </p:sp>
      <p:sp>
        <p:nvSpPr>
          <p:cNvPr id="49" name="타원 48"/>
          <p:cNvSpPr/>
          <p:nvPr/>
        </p:nvSpPr>
        <p:spPr>
          <a:xfrm>
            <a:off x="5933379" y="3247491"/>
            <a:ext cx="756555" cy="916394"/>
          </a:xfrm>
          <a:prstGeom prst="ellipse">
            <a:avLst/>
          </a:prstGeom>
          <a:solidFill>
            <a:srgbClr val="C29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11546" y="347300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회원도서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대출내역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확</a:t>
            </a:r>
            <a:r>
              <a:rPr lang="ko-KR" altLang="en-US" sz="1200" dirty="0"/>
              <a:t>인</a:t>
            </a:r>
          </a:p>
        </p:txBody>
      </p:sp>
      <p:sp>
        <p:nvSpPr>
          <p:cNvPr id="51" name="타원 50"/>
          <p:cNvSpPr/>
          <p:nvPr/>
        </p:nvSpPr>
        <p:spPr>
          <a:xfrm>
            <a:off x="5989722" y="2244157"/>
            <a:ext cx="756555" cy="916394"/>
          </a:xfrm>
          <a:prstGeom prst="ellipse">
            <a:avLst/>
          </a:prstGeom>
          <a:solidFill>
            <a:srgbClr val="C29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38233" y="2469667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도서등록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수정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sp>
        <p:nvSpPr>
          <p:cNvPr id="55" name="타원 54"/>
          <p:cNvSpPr/>
          <p:nvPr/>
        </p:nvSpPr>
        <p:spPr>
          <a:xfrm>
            <a:off x="5233167" y="1527517"/>
            <a:ext cx="756555" cy="916394"/>
          </a:xfrm>
          <a:prstGeom prst="ellipse">
            <a:avLst/>
          </a:prstGeom>
          <a:solidFill>
            <a:srgbClr val="C29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06186" y="178249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회원등록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삭제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59" name="타원 58"/>
          <p:cNvSpPr/>
          <p:nvPr/>
        </p:nvSpPr>
        <p:spPr>
          <a:xfrm>
            <a:off x="6716486" y="2723602"/>
            <a:ext cx="756555" cy="916394"/>
          </a:xfrm>
          <a:prstGeom prst="ellipse">
            <a:avLst/>
          </a:prstGeom>
          <a:solidFill>
            <a:srgbClr val="C29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altLang="ko-KR" sz="1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64997" y="2837385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회원도서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예</a:t>
            </a:r>
            <a:r>
              <a:rPr lang="ko-KR" altLang="en-US" sz="1200" dirty="0"/>
              <a:t>약</a:t>
            </a:r>
            <a:r>
              <a:rPr lang="ko-KR" altLang="en-US" sz="1200" dirty="0" smtClean="0"/>
              <a:t>내역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확인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222435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033" y="1647758"/>
            <a:ext cx="61658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</a:t>
            </a:r>
            <a:r>
              <a:rPr lang="en-US" altLang="ko-KR" sz="1600" dirty="0">
                <a:latin typeface="+mj-ea"/>
              </a:rPr>
              <a:t>Member Frame &gt; </a:t>
            </a:r>
            <a:r>
              <a:rPr lang="en-US" altLang="ko-KR" sz="1600" dirty="0" err="1" smtClean="0">
                <a:latin typeface="+mj-ea"/>
              </a:rPr>
              <a:t>SearchBook</a:t>
            </a:r>
            <a:r>
              <a:rPr lang="en-US" altLang="ko-KR" sz="1600" dirty="0" smtClean="0">
                <a:latin typeface="+mj-ea"/>
              </a:rPr>
              <a:t> &gt;Reservation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95736" y="530120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486033" y="587727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693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 상세정보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예약하기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도서위치 프린트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닫기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대여상태가 </a:t>
            </a:r>
            <a:r>
              <a:rPr lang="ko-KR" altLang="en-US" sz="1200" dirty="0" err="1" smtClean="0"/>
              <a:t>예약중일</a:t>
            </a:r>
            <a:r>
              <a:rPr lang="ko-KR" altLang="en-US" sz="1200" dirty="0" smtClean="0"/>
              <a:t> 경우 예약</a:t>
            </a:r>
            <a:endParaRPr lang="en-US" altLang="ko-KR" sz="1200" dirty="0" smtClean="0"/>
          </a:p>
          <a:p>
            <a:r>
              <a:rPr lang="ko-KR" altLang="en-US" sz="1200" dirty="0" smtClean="0"/>
              <a:t>하기를 누르면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예약할 수 없다는 안내</a:t>
            </a:r>
            <a:endParaRPr lang="en-US" altLang="ko-KR" sz="1200" dirty="0" smtClean="0"/>
          </a:p>
          <a:p>
            <a:r>
              <a:rPr lang="ko-KR" altLang="en-US" sz="1200" dirty="0" smtClean="0"/>
              <a:t>창이 뜨고 지금처럼 </a:t>
            </a:r>
            <a:r>
              <a:rPr lang="ko-KR" altLang="en-US" sz="1200" dirty="0" err="1" smtClean="0"/>
              <a:t>대여중이</a:t>
            </a:r>
            <a:r>
              <a:rPr lang="ko-KR" altLang="en-US" sz="1200" dirty="0" smtClean="0"/>
              <a:t> 아니면</a:t>
            </a:r>
            <a:endParaRPr lang="en-US" altLang="ko-KR" sz="1200" dirty="0" smtClean="0"/>
          </a:p>
          <a:p>
            <a:r>
              <a:rPr lang="ko-KR" altLang="en-US" sz="1200" dirty="0" smtClean="0"/>
              <a:t>대여가 가능하다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24363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87088"/>
            <a:ext cx="61912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</a:t>
            </a:r>
            <a:r>
              <a:rPr lang="en-US" altLang="ko-KR" sz="1600" dirty="0">
                <a:latin typeface="+mj-ea"/>
              </a:rPr>
              <a:t>Member Frame &gt; </a:t>
            </a:r>
            <a:r>
              <a:rPr lang="en-US" altLang="ko-KR" sz="1600" dirty="0" err="1">
                <a:latin typeface="+mj-ea"/>
              </a:rPr>
              <a:t>SearchBook</a:t>
            </a:r>
            <a:r>
              <a:rPr lang="en-US" altLang="ko-KR" sz="1600" dirty="0">
                <a:latin typeface="+mj-ea"/>
              </a:rPr>
              <a:t> &gt;Reservation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35896" y="428229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예약완료</a:t>
            </a:r>
            <a:endParaRPr lang="en-US" altLang="ko-KR" sz="1200" dirty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24363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033" y="1647758"/>
            <a:ext cx="61658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</a:t>
            </a:r>
            <a:r>
              <a:rPr lang="en-US" altLang="ko-KR" sz="1600" dirty="0">
                <a:latin typeface="+mj-ea"/>
              </a:rPr>
              <a:t>Member Frame &gt; </a:t>
            </a:r>
            <a:r>
              <a:rPr lang="en-US" altLang="ko-KR" sz="1600" dirty="0" err="1">
                <a:latin typeface="+mj-ea"/>
              </a:rPr>
              <a:t>SearchBook</a:t>
            </a:r>
            <a:r>
              <a:rPr lang="en-US" altLang="ko-KR" sz="1600" dirty="0">
                <a:latin typeface="+mj-ea"/>
              </a:rPr>
              <a:t> &gt;Reservation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87216" y="522920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대여상태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예약중으로</a:t>
            </a:r>
            <a:r>
              <a:rPr lang="ko-KR" altLang="en-US" sz="1200" dirty="0" smtClean="0"/>
              <a:t> 바뀜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24363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63899"/>
            <a:ext cx="6203950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Member Frame &gt; Modify Member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408994" y="546267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635896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742606" y="466881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372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우편번호 검색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수정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닫기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회원탈퇴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회원에서 이름과 아이디를 제외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모든 정보가 수정이 가능하고 회원</a:t>
            </a:r>
            <a:endParaRPr lang="en-US" altLang="ko-KR" sz="1200" dirty="0" smtClean="0"/>
          </a:p>
          <a:p>
            <a:r>
              <a:rPr lang="ko-KR" altLang="en-US" sz="1200" dirty="0" smtClean="0"/>
              <a:t>탈퇴를 누르면 회원탈퇴가 가능하다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3904370" y="54851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636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47" y="1695023"/>
            <a:ext cx="617855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Member Frame &gt; Reservation Check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211960" y="2646449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16016" y="2589113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331640" y="2852936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74305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도서대출내역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도서예약내역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예약취소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닫</a:t>
            </a:r>
            <a:r>
              <a:rPr lang="ko-KR" altLang="en-US" sz="1400" dirty="0"/>
              <a:t>기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지금까지의 도서대출내역을 볼 수</a:t>
            </a:r>
            <a:endParaRPr lang="en-US" altLang="ko-KR" sz="1200" dirty="0" smtClean="0"/>
          </a:p>
          <a:p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도서 예약의 경우 예약한 도서를</a:t>
            </a:r>
            <a:endParaRPr lang="en-US" altLang="ko-KR" sz="1200" dirty="0" smtClean="0"/>
          </a:p>
          <a:p>
            <a:r>
              <a:rPr lang="ko-KR" altLang="en-US" sz="1200" dirty="0" smtClean="0"/>
              <a:t>확인할 수 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 예약을 취소할 수</a:t>
            </a:r>
            <a:endParaRPr lang="en-US" altLang="ko-KR" sz="1200" dirty="0" smtClean="0"/>
          </a:p>
          <a:p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타원 9"/>
          <p:cNvSpPr/>
          <p:nvPr/>
        </p:nvSpPr>
        <p:spPr>
          <a:xfrm>
            <a:off x="1835696" y="287566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27812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63899"/>
            <a:ext cx="62039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Login &gt; Manager Login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543619" y="413572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관리자로 로그인</a:t>
            </a:r>
            <a:endParaRPr lang="en-US" altLang="ko-KR" sz="1200" dirty="0" smtClean="0"/>
          </a:p>
        </p:txBody>
      </p:sp>
      <p:sp>
        <p:nvSpPr>
          <p:cNvPr id="11" name="타원 10"/>
          <p:cNvSpPr/>
          <p:nvPr/>
        </p:nvSpPr>
        <p:spPr>
          <a:xfrm>
            <a:off x="84333" y="1663899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27812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57549"/>
            <a:ext cx="61658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Login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085466" y="372638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18813" y="544522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763688" y="372638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9253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회원등록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회원대출내역 및 정보수정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회원삭제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도서등록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도서수정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도서삭</a:t>
            </a:r>
            <a:r>
              <a:rPr lang="ko-KR" altLang="en-US" sz="1400" dirty="0"/>
              <a:t>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회원등록의 경우 회원가입과 가능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회원삭제의 경우 삭제가능</a:t>
            </a:r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4227898" y="372638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27898" y="5429733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05494" y="5429733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955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33" y="1641987"/>
            <a:ext cx="6216650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회원대출내역 및 정보수정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788024" y="27089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15616" y="270892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5033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회원검색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아이디나 이름으로 회원검색이</a:t>
            </a:r>
            <a:endParaRPr lang="en-US" altLang="ko-KR" sz="1200" dirty="0" smtClean="0"/>
          </a:p>
          <a:p>
            <a:r>
              <a:rPr lang="ko-KR" altLang="en-US" sz="1200" dirty="0" smtClean="0"/>
              <a:t>가능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73165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739" y="1657549"/>
            <a:ext cx="619125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Login &gt; </a:t>
            </a:r>
            <a:r>
              <a:rPr lang="ko-KR" altLang="en-US" sz="1600" dirty="0">
                <a:latin typeface="+mj-ea"/>
              </a:rPr>
              <a:t>회원대출내역 및 정보수정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635896" y="5789773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65726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회원정보수정기능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도서대출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예약내역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개인이 회원정보를 </a:t>
            </a:r>
            <a:r>
              <a:rPr lang="ko-KR" altLang="en-US" sz="1200" dirty="0" err="1" smtClean="0"/>
              <a:t>수정하는것과</a:t>
            </a:r>
            <a:endParaRPr lang="en-US" altLang="ko-KR" sz="1200" dirty="0" smtClean="0"/>
          </a:p>
          <a:p>
            <a:r>
              <a:rPr lang="ko-KR" altLang="en-US" sz="1200" dirty="0" smtClean="0"/>
              <a:t>같은 기능을 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관리자의 권한으로 회원의 도서</a:t>
            </a:r>
            <a:endParaRPr lang="en-US" altLang="ko-KR" sz="1200" dirty="0" smtClean="0"/>
          </a:p>
          <a:p>
            <a:r>
              <a:rPr lang="ko-KR" altLang="en-US" sz="1200" dirty="0" smtClean="0"/>
              <a:t>대출이나 예약을 확인할 수 있고</a:t>
            </a:r>
            <a:r>
              <a:rPr lang="en-US" altLang="ko-KR" sz="1200" dirty="0" smtClean="0"/>
              <a:t>, </a:t>
            </a:r>
            <a:endParaRPr lang="en-US" altLang="ko-KR" sz="1200" dirty="0"/>
          </a:p>
          <a:p>
            <a:r>
              <a:rPr lang="ko-KR" altLang="en-US" sz="1200" dirty="0" smtClean="0"/>
              <a:t>임의로 취소가 가능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73165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333" y="1677129"/>
            <a:ext cx="61912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Login &gt; </a:t>
            </a:r>
            <a:r>
              <a:rPr lang="ko-KR" altLang="en-US" sz="1600" dirty="0">
                <a:latin typeface="+mj-ea"/>
              </a:rPr>
              <a:t>회원대출내역 및 정보수정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056055" y="2482627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635896" y="245985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42322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도서대출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반납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삭제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홈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도서번호로 대출이 가능하며</a:t>
            </a:r>
            <a:r>
              <a:rPr lang="en-US" altLang="ko-KR" sz="1200" dirty="0" smtClean="0"/>
              <a:t>, </a:t>
            </a:r>
            <a:endParaRPr lang="en-US" altLang="ko-KR" sz="1200" dirty="0"/>
          </a:p>
          <a:p>
            <a:r>
              <a:rPr lang="ko-KR" altLang="en-US" sz="1200" dirty="0" smtClean="0"/>
              <a:t>반납도 가능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예약취소 가능</a:t>
            </a:r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4389662" y="245985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860032" y="2482627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165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기획 목표 및 진행방향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본 도서관리시스템을 기획 및 제작하면서 나아가고자 하는 목표 설정 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663700"/>
            <a:ext cx="8229600" cy="4694258"/>
          </a:xfrm>
        </p:spPr>
        <p:txBody>
          <a:bodyPr/>
          <a:lstStyle/>
          <a:p>
            <a:pPr eaLnBrk="1" hangingPunct="1">
              <a:buNone/>
            </a:pP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</a:rPr>
              <a:t>기획목표</a:t>
            </a:r>
            <a:endParaRPr lang="en-US" altLang="ko-KR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None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ko-KR" altLang="en-US" sz="1600" dirty="0" smtClean="0"/>
              <a:t>프로그램을 진행하면서 도서대출 시스템에 대한 이해도를 향상시킨다</a:t>
            </a:r>
            <a:r>
              <a:rPr lang="en-US" altLang="ko-KR" sz="1600" dirty="0" smtClean="0"/>
              <a:t>.</a:t>
            </a:r>
          </a:p>
          <a:p>
            <a:pPr eaLnBrk="1" hangingPunct="1">
              <a:buFontTx/>
              <a:buChar char="-"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en-US" altLang="ko-KR" sz="1600" dirty="0" err="1" smtClean="0"/>
              <a:t>ERWin</a:t>
            </a:r>
            <a:r>
              <a:rPr lang="ko-KR" altLang="en-US" sz="1600" dirty="0" smtClean="0"/>
              <a:t>을 사용하여 </a:t>
            </a:r>
            <a:r>
              <a:rPr lang="en-US" altLang="ko-KR" sz="1600" dirty="0" err="1" smtClean="0"/>
              <a:t>FlowChart</a:t>
            </a:r>
            <a:r>
              <a:rPr lang="ko-KR" altLang="en-US" sz="1600" dirty="0" smtClean="0"/>
              <a:t>와 같이 업무의 상관관계 및 흐름을 파악한다</a:t>
            </a:r>
            <a:r>
              <a:rPr lang="en-US" altLang="ko-KR" sz="1600" dirty="0" smtClean="0"/>
              <a:t>.</a:t>
            </a:r>
          </a:p>
          <a:p>
            <a:pPr eaLnBrk="1" hangingPunct="1">
              <a:buFontTx/>
              <a:buChar char="-"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ko-KR" altLang="en-US" sz="1600" dirty="0" smtClean="0"/>
              <a:t>데이터 모델링 </a:t>
            </a:r>
            <a:r>
              <a:rPr lang="ko-KR" altLang="en-US" sz="1600" dirty="0" err="1" smtClean="0"/>
              <a:t>설계시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컬럼간의</a:t>
            </a:r>
            <a:r>
              <a:rPr lang="ko-KR" altLang="en-US" sz="1600" dirty="0" smtClean="0"/>
              <a:t> 관계를 정확히 이해하고 이를 토대로 논리적 모델링과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물리적 모델링을 동시에 이해할 수 있다</a:t>
            </a:r>
            <a:r>
              <a:rPr lang="en-US" altLang="ko-KR" sz="1600" dirty="0" smtClean="0"/>
              <a:t>.</a:t>
            </a:r>
          </a:p>
          <a:p>
            <a:pPr eaLnBrk="1" hangingPunct="1">
              <a:buFontTx/>
              <a:buChar char="-"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ko-KR" altLang="en-US" sz="1600" dirty="0" smtClean="0"/>
              <a:t>기본적인 업무분석과 함께 </a:t>
            </a:r>
            <a:r>
              <a:rPr lang="ko-KR" altLang="en-US" sz="1600" dirty="0" err="1" smtClean="0"/>
              <a:t>관계형</a:t>
            </a:r>
            <a:r>
              <a:rPr lang="ko-KR" altLang="en-US" sz="1600" dirty="0" smtClean="0"/>
              <a:t> 데이터베이스 모델링을 스스로 구축하고 이해할 수 있다</a:t>
            </a:r>
            <a:r>
              <a:rPr lang="en-US" altLang="ko-KR" sz="1600" dirty="0" smtClean="0"/>
              <a:t>.</a:t>
            </a:r>
          </a:p>
          <a:p>
            <a:pPr eaLnBrk="1" hangingPunct="1">
              <a:buFontTx/>
              <a:buChar char="-"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ko-KR" altLang="en-US" sz="1600" dirty="0" smtClean="0"/>
              <a:t>도서관리에 필요한 기능적인 시스템을 자바라는 컴퓨터 언어를 이용하여 구현해 낼 수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스윙을 이용하여 디자인 단을 만들 수 있다</a:t>
            </a:r>
            <a:r>
              <a:rPr lang="en-US" altLang="ko-KR" sz="1600" dirty="0" smtClean="0"/>
              <a:t>.</a:t>
            </a:r>
          </a:p>
          <a:p>
            <a:pPr eaLnBrk="1" hangingPunct="1">
              <a:buFontTx/>
              <a:buChar char="-"/>
            </a:pPr>
            <a:endParaRPr lang="en-US" altLang="ko-KR" sz="1600" dirty="0" smtClean="0"/>
          </a:p>
          <a:p>
            <a:pPr eaLnBrk="1" hangingPunct="1">
              <a:buFontTx/>
              <a:buChar char="-"/>
            </a:pPr>
            <a:r>
              <a:rPr lang="ko-KR" altLang="en-US" sz="1600" b="1" dirty="0" smtClean="0">
                <a:solidFill>
                  <a:schemeClr val="accent3">
                    <a:lumMod val="25000"/>
                  </a:schemeClr>
                </a:solidFill>
              </a:rPr>
              <a:t>팀원 전체는 모든 업무를 이해하고 설계해 볼 수 있도록 일을 서로 상의하여 분배한다</a:t>
            </a:r>
            <a:r>
              <a:rPr lang="en-US" altLang="ko-KR" sz="1600" b="1" dirty="0" smtClean="0">
                <a:solidFill>
                  <a:schemeClr val="accent3">
                    <a:lumMod val="25000"/>
                  </a:schemeClr>
                </a:solidFill>
              </a:rPr>
              <a:t>.</a:t>
            </a:r>
            <a:r>
              <a:rPr lang="ko-KR" altLang="en-US" sz="1600" dirty="0" smtClean="0"/>
              <a:t>  </a:t>
            </a:r>
            <a:endParaRPr lang="en-US" altLang="ko-KR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733" y="1683479"/>
            <a:ext cx="620395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회원삭제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40802" y="5529151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342130" y="5563431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17271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회원삭제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Ps. </a:t>
            </a:r>
            <a:r>
              <a:rPr lang="ko-KR" altLang="en-US" sz="1400" dirty="0" smtClean="0"/>
              <a:t>회원삭제가 기능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771800" y="1952022"/>
            <a:ext cx="1008112" cy="180834"/>
          </a:xfrm>
          <a:prstGeom prst="rect">
            <a:avLst/>
          </a:prstGeom>
          <a:solidFill>
            <a:srgbClr val="C1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4424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733" y="1677129"/>
            <a:ext cx="6203950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도서등록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27784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452524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2308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도서등록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닫기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날짜의 경우 패턴으로 등록</a:t>
            </a:r>
            <a:endParaRPr lang="en-US" altLang="ko-KR" sz="1200" dirty="0" smtClean="0"/>
          </a:p>
        </p:txBody>
      </p:sp>
      <p:sp>
        <p:nvSpPr>
          <p:cNvPr id="10" name="타원 9"/>
          <p:cNvSpPr/>
          <p:nvPr/>
        </p:nvSpPr>
        <p:spPr>
          <a:xfrm>
            <a:off x="3776052" y="4581128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11960" y="1988840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87824" y="1772816"/>
            <a:ext cx="576064" cy="179206"/>
          </a:xfrm>
          <a:prstGeom prst="rect">
            <a:avLst/>
          </a:prstGeom>
          <a:solidFill>
            <a:srgbClr val="C1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7257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088" y="1562656"/>
            <a:ext cx="626745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도서수정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868144" y="195202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364088" y="576989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538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도서수정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검색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취</a:t>
            </a:r>
            <a:r>
              <a:rPr lang="ko-KR" altLang="en-US" sz="1400" dirty="0"/>
              <a:t>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원하는 도서를 검색하여 도서를</a:t>
            </a:r>
            <a:endParaRPr lang="en-US" altLang="ko-KR" sz="1200" dirty="0" smtClean="0"/>
          </a:p>
          <a:p>
            <a:r>
              <a:rPr lang="ko-KR" altLang="en-US" sz="1200" dirty="0" smtClean="0"/>
              <a:t>수정할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0" name="타원 9"/>
          <p:cNvSpPr/>
          <p:nvPr/>
        </p:nvSpPr>
        <p:spPr>
          <a:xfrm>
            <a:off x="4283968" y="5805264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45384" y="2521409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87824" y="1772816"/>
            <a:ext cx="576064" cy="179206"/>
          </a:xfrm>
          <a:prstGeom prst="rect">
            <a:avLst/>
          </a:prstGeom>
          <a:solidFill>
            <a:srgbClr val="C1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6689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388" y="1562656"/>
            <a:ext cx="628015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도서삭제</a:t>
            </a:r>
            <a:r>
              <a:rPr lang="en-US" altLang="ko-KR" sz="1600" dirty="0" smtClean="0">
                <a:latin typeface="+mj-ea"/>
              </a:rPr>
              <a:t>_1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525852" y="1952022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573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도서삭제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도서를 클릭하면 도서의 정보가 </a:t>
            </a:r>
            <a:endParaRPr lang="en-US" altLang="ko-KR" sz="1200" dirty="0" smtClean="0"/>
          </a:p>
          <a:p>
            <a:r>
              <a:rPr lang="ko-KR" altLang="en-US" sz="1200" dirty="0" smtClean="0"/>
              <a:t>나오며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도서폐기사유를 클릭하고</a:t>
            </a:r>
            <a:endParaRPr lang="en-US" altLang="ko-KR" sz="1200" dirty="0" smtClean="0"/>
          </a:p>
          <a:p>
            <a:r>
              <a:rPr lang="ko-KR" altLang="en-US" sz="1200" dirty="0" smtClean="0"/>
              <a:t>삭제를 할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987824" y="1772816"/>
            <a:ext cx="576064" cy="179206"/>
          </a:xfrm>
          <a:prstGeom prst="rect">
            <a:avLst/>
          </a:prstGeom>
          <a:solidFill>
            <a:srgbClr val="C1C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3682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388" y="1734106"/>
            <a:ext cx="617855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BMS</a:t>
            </a:r>
            <a:r>
              <a:rPr lang="ko-KR" altLang="en-US" dirty="0" smtClean="0">
                <a:latin typeface="+mj-ea"/>
              </a:rPr>
              <a:t>완성프로그램 및 설명서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>
                <a:latin typeface="+mj-ea"/>
              </a:rPr>
              <a:t>- Login &gt; Manager </a:t>
            </a:r>
            <a:r>
              <a:rPr lang="en-US" altLang="ko-KR" sz="1600" dirty="0" smtClean="0">
                <a:latin typeface="+mj-ea"/>
              </a:rPr>
              <a:t>Login &gt; </a:t>
            </a:r>
            <a:r>
              <a:rPr lang="ko-KR" altLang="en-US" sz="1600" dirty="0" smtClean="0">
                <a:latin typeface="+mj-ea"/>
              </a:rPr>
              <a:t>도서삭제</a:t>
            </a:r>
            <a:r>
              <a:rPr lang="en-US" altLang="ko-KR" sz="1600" dirty="0" smtClean="0">
                <a:latin typeface="+mj-ea"/>
              </a:rPr>
              <a:t>_2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499992" y="2317399"/>
            <a:ext cx="323528" cy="360040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7763" y="1562656"/>
            <a:ext cx="27710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도서삭제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200" dirty="0" smtClean="0"/>
              <a:t>Ps. 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도서를 삭제하면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차적으로 삭제가</a:t>
            </a:r>
            <a:endParaRPr lang="en-US" altLang="ko-KR" sz="1200" dirty="0" smtClean="0"/>
          </a:p>
          <a:p>
            <a:r>
              <a:rPr lang="ko-KR" altLang="en-US" sz="1200" dirty="0" smtClean="0"/>
              <a:t>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삭제 </a:t>
            </a:r>
            <a:r>
              <a:rPr lang="ko-KR" altLang="en-US" sz="1200" dirty="0" err="1" smtClean="0"/>
              <a:t>목록을으로</a:t>
            </a:r>
            <a:r>
              <a:rPr lang="ko-KR" altLang="en-US" sz="1200" dirty="0" smtClean="0"/>
              <a:t> 이동한다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Ps. </a:t>
            </a:r>
            <a:r>
              <a:rPr lang="ko-KR" altLang="en-US" sz="1200" dirty="0" smtClean="0"/>
              <a:t>삭제가 되면 삭제목록으로 갈 수 </a:t>
            </a:r>
            <a:endParaRPr lang="en-US" altLang="ko-KR" sz="1200" dirty="0" smtClean="0"/>
          </a:p>
          <a:p>
            <a:r>
              <a:rPr lang="ko-KR" altLang="en-US" sz="1200" dirty="0" smtClean="0"/>
              <a:t>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삭제 목록 또한 완전한</a:t>
            </a:r>
            <a:endParaRPr lang="en-US" altLang="ko-KR" sz="1200" dirty="0" smtClean="0"/>
          </a:p>
          <a:p>
            <a:r>
              <a:rPr lang="ko-KR" altLang="en-US" sz="1200" dirty="0" smtClean="0"/>
              <a:t>삭제가 가능하다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587596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202407"/>
            <a:ext cx="6842125" cy="922337"/>
          </a:xfrm>
        </p:spPr>
        <p:txBody>
          <a:bodyPr/>
          <a:lstStyle/>
          <a:p>
            <a:pPr eaLnBrk="1" hangingPunct="1"/>
            <a:r>
              <a:rPr lang="en-US" altLang="en-US" sz="4800" dirty="0">
                <a:latin typeface="+mj-ea"/>
              </a:rPr>
              <a:t>	</a:t>
            </a:r>
            <a:r>
              <a:rPr lang="en-US" altLang="en-US" sz="4800" dirty="0" smtClean="0">
                <a:latin typeface="+mj-ea"/>
              </a:rPr>
              <a:t>Thank you</a:t>
            </a:r>
            <a:r>
              <a:rPr lang="en-US" altLang="ko-KR" sz="4800" dirty="0" smtClean="0">
                <a:latin typeface="+mj-ea"/>
              </a:rPr>
              <a:t/>
            </a:r>
            <a:br>
              <a:rPr lang="en-US" altLang="ko-KR" sz="4800" dirty="0" smtClean="0">
                <a:latin typeface="+mj-ea"/>
              </a:rPr>
            </a:br>
            <a:r>
              <a:rPr lang="en-US" altLang="ko-KR" sz="4800" dirty="0">
                <a:latin typeface="+mj-ea"/>
              </a:rPr>
              <a:t>	</a:t>
            </a:r>
            <a:r>
              <a:rPr lang="ko-KR" altLang="en-US" sz="4800" dirty="0" smtClean="0">
                <a:latin typeface="+mj-ea"/>
              </a:rPr>
              <a:t>감사합니다</a:t>
            </a:r>
            <a:r>
              <a:rPr lang="en-US" altLang="ko-KR" sz="4800" dirty="0" smtClean="0">
                <a:latin typeface="+mj-ea"/>
              </a:rPr>
              <a:t>!</a:t>
            </a:r>
            <a:endParaRPr lang="en-US" altLang="en-US" sz="4800" dirty="0" smtClean="0">
              <a:latin typeface="+mj-ea"/>
            </a:endParaRPr>
          </a:p>
        </p:txBody>
      </p:sp>
      <p:pic>
        <p:nvPicPr>
          <p:cNvPr id="1026" name="Picture 2" descr="C:\Users\303\Desktop\XMFL_%BA%B9%BB%E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288" y="1544860"/>
            <a:ext cx="5785040" cy="526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18672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제작일정 및 진행사항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지금까지 진행된 사항과 앞으로 진행해야 할 상황을 정리한다</a:t>
            </a:r>
            <a:r>
              <a:rPr lang="en-US" altLang="ko-KR" sz="1600" dirty="0" smtClean="0">
                <a:latin typeface="+mj-ea"/>
              </a:rPr>
              <a:t>.</a:t>
            </a:r>
            <a:r>
              <a:rPr lang="ko-KR" altLang="en-US" sz="1600" dirty="0" smtClean="0">
                <a:latin typeface="+mj-ea"/>
              </a:rPr>
              <a:t> 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1714480" y="3500438"/>
            <a:ext cx="2286016" cy="1571636"/>
          </a:xfrm>
          <a:prstGeom prst="chevron">
            <a:avLst/>
          </a:prstGeom>
          <a:solidFill>
            <a:srgbClr val="D69A42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각형 15"/>
          <p:cNvSpPr/>
          <p:nvPr/>
        </p:nvSpPr>
        <p:spPr>
          <a:xfrm>
            <a:off x="214282" y="3500438"/>
            <a:ext cx="2165699" cy="1571636"/>
          </a:xfrm>
          <a:prstGeom prst="homePlat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갈매기형 수장 16"/>
          <p:cNvSpPr/>
          <p:nvPr/>
        </p:nvSpPr>
        <p:spPr>
          <a:xfrm>
            <a:off x="3357554" y="3500438"/>
            <a:ext cx="2286016" cy="1571636"/>
          </a:xfrm>
          <a:prstGeom prst="chevron">
            <a:avLst/>
          </a:prstGeom>
          <a:solidFill>
            <a:srgbClr val="132863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5000628" y="3500438"/>
            <a:ext cx="2286016" cy="1571636"/>
          </a:xfrm>
          <a:prstGeom prst="chevron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6643702" y="3500438"/>
            <a:ext cx="2286016" cy="1571636"/>
          </a:xfrm>
          <a:prstGeom prst="chevron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7158" y="3904782"/>
            <a:ext cx="1285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solidFill>
                  <a:schemeClr val="bg2"/>
                </a:solidFill>
              </a:rPr>
              <a:t>주제선정 및 업무분석 </a:t>
            </a:r>
            <a:r>
              <a:rPr lang="en-US" altLang="ko-KR" sz="1400" dirty="0" smtClean="0">
                <a:solidFill>
                  <a:schemeClr val="bg2"/>
                </a:solidFill>
              </a:rPr>
              <a:t>&amp; </a:t>
            </a:r>
            <a:r>
              <a:rPr lang="ko-KR" altLang="en-US" sz="1400" dirty="0" smtClean="0">
                <a:solidFill>
                  <a:schemeClr val="bg2"/>
                </a:solidFill>
              </a:rPr>
              <a:t>시뮬레이션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28860" y="3929066"/>
            <a:ext cx="1285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solidFill>
                  <a:schemeClr val="bg2"/>
                </a:solidFill>
              </a:rPr>
              <a:t>업무분석을 바탕으로 한 데이터 설계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71934" y="3904782"/>
            <a:ext cx="1285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solidFill>
                  <a:schemeClr val="bg2"/>
                </a:solidFill>
              </a:rPr>
              <a:t>디자인작업 및 업무분배 </a:t>
            </a:r>
            <a:r>
              <a:rPr lang="en-US" altLang="ko-KR" sz="1400" dirty="0" smtClean="0">
                <a:solidFill>
                  <a:schemeClr val="bg2"/>
                </a:solidFill>
              </a:rPr>
              <a:t>/ </a:t>
            </a:r>
            <a:r>
              <a:rPr lang="ko-KR" altLang="en-US" sz="1400" dirty="0" smtClean="0">
                <a:solidFill>
                  <a:schemeClr val="bg2"/>
                </a:solidFill>
              </a:rPr>
              <a:t>코딩작업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15008" y="3929066"/>
            <a:ext cx="1285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solidFill>
                  <a:schemeClr val="bg2"/>
                </a:solidFill>
              </a:rPr>
              <a:t>프로젝트작업 통합 및 </a:t>
            </a:r>
            <a:r>
              <a:rPr lang="en-US" altLang="ko-KR" sz="1400" dirty="0" smtClean="0">
                <a:solidFill>
                  <a:schemeClr val="bg2"/>
                </a:solidFill>
              </a:rPr>
              <a:t>PPT </a:t>
            </a:r>
            <a:r>
              <a:rPr lang="ko-KR" altLang="en-US" sz="1400" dirty="0" smtClean="0">
                <a:solidFill>
                  <a:schemeClr val="bg2"/>
                </a:solidFill>
              </a:rPr>
              <a:t>제작 완료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29520" y="4121355"/>
            <a:ext cx="15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완료 </a:t>
            </a:r>
            <a:r>
              <a:rPr lang="en-US" altLang="ko-KR" sz="1400" dirty="0" smtClean="0">
                <a:solidFill>
                  <a:schemeClr val="accent1">
                    <a:lumMod val="50000"/>
                  </a:schemeClr>
                </a:solidFill>
              </a:rPr>
              <a:t>&amp;PPT</a:t>
            </a:r>
            <a:r>
              <a:rPr lang="ko-KR" altLang="en-US" sz="1400" dirty="0" smtClean="0">
                <a:solidFill>
                  <a:schemeClr val="accent1">
                    <a:lumMod val="50000"/>
                  </a:schemeClr>
                </a:solidFill>
              </a:rPr>
              <a:t>발표</a:t>
            </a:r>
            <a:endParaRPr lang="ko-KR" alt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14282" y="2928934"/>
            <a:ext cx="300039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3357554" y="2928934"/>
            <a:ext cx="300039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500826" y="2928934"/>
            <a:ext cx="242889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596" y="2571744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2015.12.7 ~ 2015.12.12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500430" y="2571744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2015.12.13 ~ 2015.12.23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72330" y="257174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2015.12.24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개발환경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프로젝트에 사용된 툴을 정리한다</a:t>
            </a:r>
            <a:r>
              <a:rPr lang="en-US" altLang="ko-KR" sz="1600" dirty="0" smtClean="0">
                <a:latin typeface="+mj-ea"/>
              </a:rPr>
              <a:t>.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8594" y="2060848"/>
            <a:ext cx="7989238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4400" dirty="0" smtClean="0"/>
              <a:t>OS Window 8.1 64bit</a:t>
            </a:r>
          </a:p>
          <a:p>
            <a:pPr marL="285750" indent="-285750">
              <a:buFontTx/>
              <a:buChar char="-"/>
            </a:pPr>
            <a:r>
              <a:rPr lang="en-US" altLang="ko-KR" sz="4400" dirty="0" smtClean="0"/>
              <a:t>Oracle</a:t>
            </a:r>
            <a:r>
              <a:rPr lang="ko-KR" altLang="en-US" sz="4400" dirty="0" smtClean="0"/>
              <a:t> </a:t>
            </a:r>
            <a:r>
              <a:rPr lang="en-US" altLang="ko-KR" sz="4400" dirty="0"/>
              <a:t>11g 11.2.0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64bit</a:t>
            </a:r>
          </a:p>
          <a:p>
            <a:pPr marL="285750" indent="-285750">
              <a:buFontTx/>
              <a:buChar char="-"/>
            </a:pPr>
            <a:r>
              <a:rPr lang="en-US" altLang="ko-KR" sz="4400" dirty="0" smtClean="0"/>
              <a:t>Toad for Oracle </a:t>
            </a:r>
            <a:r>
              <a:rPr lang="en-US" altLang="ko-KR" sz="4400" dirty="0"/>
              <a:t>12.8 </a:t>
            </a:r>
            <a:r>
              <a:rPr lang="en-US" altLang="ko-KR" sz="4400" dirty="0" smtClean="0"/>
              <a:t>64bit</a:t>
            </a:r>
          </a:p>
          <a:p>
            <a:pPr marL="285750" indent="-285750">
              <a:buFontTx/>
              <a:buChar char="-"/>
            </a:pPr>
            <a:r>
              <a:rPr lang="en-US" altLang="ko-KR" sz="4400" dirty="0" err="1" smtClean="0"/>
              <a:t>NetBeansID</a:t>
            </a:r>
            <a:r>
              <a:rPr lang="ko-KR" altLang="en-US" sz="4400" dirty="0" smtClean="0"/>
              <a:t> </a:t>
            </a:r>
            <a:r>
              <a:rPr lang="en-US" altLang="ko-KR" sz="4400" dirty="0"/>
              <a:t>8.1 </a:t>
            </a:r>
            <a:r>
              <a:rPr lang="en-US" altLang="ko-KR" sz="4400" dirty="0" smtClean="0"/>
              <a:t>64bit</a:t>
            </a:r>
          </a:p>
          <a:p>
            <a:pPr marL="285750" indent="-285750">
              <a:buFontTx/>
              <a:buChar char="-"/>
            </a:pPr>
            <a:r>
              <a:rPr lang="en-US" altLang="ko-KR" sz="4400" dirty="0" err="1"/>
              <a:t>eXERD</a:t>
            </a:r>
            <a:r>
              <a:rPr lang="en-US" altLang="ko-KR" sz="4400" dirty="0"/>
              <a:t> ( E-R Modeling Tool</a:t>
            </a:r>
            <a:r>
              <a:rPr lang="en-US" altLang="ko-KR" sz="4400" dirty="0" smtClean="0"/>
              <a:t>) 2.3.7</a:t>
            </a:r>
          </a:p>
          <a:p>
            <a:pPr marL="285750" indent="-285750">
              <a:buFontTx/>
              <a:buChar char="-"/>
            </a:pPr>
            <a:r>
              <a:rPr lang="en-US" altLang="ko-KR" sz="4400" dirty="0" smtClean="0"/>
              <a:t>Erwin Data Modeler 9.6.00.4430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6613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ko-KR" altLang="en-US" dirty="0" smtClean="0">
                <a:latin typeface="+mj-ea"/>
              </a:rPr>
              <a:t>업무분</a:t>
            </a:r>
            <a:r>
              <a:rPr lang="ko-KR" altLang="en-US" dirty="0">
                <a:latin typeface="+mj-ea"/>
              </a:rPr>
              <a:t>담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프로젝트에 사용된 툴을 정리한다</a:t>
            </a:r>
            <a:r>
              <a:rPr lang="en-US" altLang="ko-KR" sz="1600" dirty="0" smtClean="0">
                <a:latin typeface="+mj-ea"/>
              </a:rPr>
              <a:t>.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8596" y="2204864"/>
            <a:ext cx="593745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 smtClean="0">
                <a:latin typeface="+mj-ea"/>
              </a:rPr>
              <a:t>김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</a:t>
            </a:r>
            <a:r>
              <a:rPr lang="en-US" altLang="ko-KR" sz="1600" dirty="0" smtClean="0">
                <a:latin typeface="+mj-ea"/>
              </a:rPr>
              <a:t>Main Design, Detail Design, </a:t>
            </a:r>
            <a:r>
              <a:rPr lang="ko-KR" altLang="en-US" sz="1600" dirty="0" smtClean="0">
                <a:latin typeface="+mj-ea"/>
              </a:rPr>
              <a:t>회원 로그인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회원정보 수정</a:t>
            </a:r>
            <a:r>
              <a:rPr lang="en-US" altLang="ko-KR" sz="1600" dirty="0" smtClean="0">
                <a:latin typeface="+mj-ea"/>
              </a:rPr>
              <a:t> </a:t>
            </a:r>
          </a:p>
          <a:p>
            <a:r>
              <a:rPr lang="en-US" altLang="ko-KR" dirty="0" smtClean="0">
                <a:latin typeface="+mj-ea"/>
              </a:rPr>
              <a:t> </a:t>
            </a:r>
          </a:p>
          <a:p>
            <a:r>
              <a:rPr lang="ko-KR" altLang="en-US" dirty="0" smtClean="0">
                <a:latin typeface="+mj-ea"/>
              </a:rPr>
              <a:t>김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</a:t>
            </a:r>
            <a:r>
              <a:rPr lang="en-US" altLang="ko-KR" dirty="0" err="1" smtClean="0">
                <a:latin typeface="+mj-ea"/>
              </a:rPr>
              <a:t>Exerd</a:t>
            </a:r>
            <a:r>
              <a:rPr lang="en-US" altLang="ko-KR" dirty="0" smtClean="0">
                <a:latin typeface="+mj-ea"/>
              </a:rPr>
              <a:t>, </a:t>
            </a:r>
            <a:r>
              <a:rPr lang="en-US" altLang="ko-KR" sz="1600" dirty="0" smtClean="0">
                <a:latin typeface="+mj-ea"/>
              </a:rPr>
              <a:t>Oracle</a:t>
            </a:r>
            <a:r>
              <a:rPr lang="ko-KR" altLang="en-US" sz="1600" dirty="0" smtClean="0">
                <a:latin typeface="+mj-ea"/>
              </a:rPr>
              <a:t> 테이블 생성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회원에서 도서검색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도서 예약</a:t>
            </a:r>
            <a:endParaRPr lang="en-US" altLang="ko-KR" sz="1600" dirty="0" smtClean="0">
              <a:latin typeface="+mj-ea"/>
            </a:endParaRPr>
          </a:p>
          <a:p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이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</a:t>
            </a:r>
            <a:r>
              <a:rPr lang="ko-KR" altLang="en-US" sz="1600" dirty="0" smtClean="0">
                <a:latin typeface="+mj-ea"/>
              </a:rPr>
              <a:t>비회원 도서검색 및 출력</a:t>
            </a:r>
            <a:r>
              <a:rPr lang="en-US" altLang="ko-KR" sz="1600" dirty="0" smtClean="0">
                <a:latin typeface="+mj-ea"/>
              </a:rPr>
              <a:t>(</a:t>
            </a:r>
            <a:r>
              <a:rPr lang="ko-KR" altLang="en-US" sz="1600" dirty="0" smtClean="0">
                <a:latin typeface="+mj-ea"/>
              </a:rPr>
              <a:t>결과 내 재 검색 가능</a:t>
            </a:r>
            <a:r>
              <a:rPr lang="en-US" altLang="ko-KR" sz="1600" dirty="0" smtClean="0">
                <a:latin typeface="+mj-ea"/>
              </a:rPr>
              <a:t>)</a:t>
            </a:r>
          </a:p>
          <a:p>
            <a:endParaRPr lang="en-US" altLang="ko-KR" dirty="0" smtClean="0">
              <a:latin typeface="+mj-ea"/>
            </a:endParaRPr>
          </a:p>
          <a:p>
            <a:r>
              <a:rPr lang="ko-KR" altLang="en-US" dirty="0" smtClean="0">
                <a:latin typeface="+mj-ea"/>
              </a:rPr>
              <a:t>조</a:t>
            </a:r>
            <a:r>
              <a:rPr lang="en-US" altLang="ko-KR" dirty="0" smtClean="0">
                <a:latin typeface="+mj-ea"/>
              </a:rPr>
              <a:t> </a:t>
            </a:r>
            <a:r>
              <a:rPr lang="en-US" altLang="ko-KR" dirty="0" smtClean="0">
                <a:latin typeface="+mj-ea"/>
              </a:rPr>
              <a:t>: </a:t>
            </a:r>
            <a:r>
              <a:rPr lang="ko-KR" altLang="en-US" sz="1600" dirty="0" smtClean="0">
                <a:latin typeface="+mj-ea"/>
              </a:rPr>
              <a:t>관리자 전체</a:t>
            </a:r>
            <a:endParaRPr lang="en-US" altLang="ko-KR" sz="1600" dirty="0" smtClean="0">
              <a:latin typeface="+mj-ea"/>
            </a:endParaRPr>
          </a:p>
          <a:p>
            <a:r>
              <a:rPr lang="en-US" altLang="ko-KR" dirty="0" smtClean="0">
                <a:latin typeface="+mj-ea"/>
              </a:rPr>
              <a:t> </a:t>
            </a:r>
          </a:p>
          <a:p>
            <a:r>
              <a:rPr lang="ko-KR" altLang="en-US" dirty="0" smtClean="0">
                <a:latin typeface="+mj-ea"/>
              </a:rPr>
              <a:t>최 </a:t>
            </a:r>
            <a:r>
              <a:rPr lang="en-US" altLang="ko-KR" dirty="0" smtClean="0">
                <a:latin typeface="+mj-ea"/>
              </a:rPr>
              <a:t>: </a:t>
            </a:r>
            <a:r>
              <a:rPr lang="en-US" altLang="ko-KR" sz="1600" dirty="0">
                <a:latin typeface="+mj-ea"/>
              </a:rPr>
              <a:t>Oracle</a:t>
            </a:r>
            <a:r>
              <a:rPr lang="ko-KR" altLang="en-US" sz="1600" dirty="0" smtClean="0">
                <a:latin typeface="+mj-ea"/>
              </a:rPr>
              <a:t> 정보 값 입력</a:t>
            </a:r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64782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+mj-ea"/>
              </a:rPr>
              <a:t>- </a:t>
            </a:r>
            <a:r>
              <a:rPr lang="en-US" altLang="en-US" dirty="0" err="1" smtClean="0">
                <a:latin typeface="+mj-ea"/>
              </a:rPr>
              <a:t>SiteMap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sz="1600" dirty="0" smtClean="0">
                <a:latin typeface="+mj-ea"/>
              </a:rPr>
              <a:t>- </a:t>
            </a:r>
            <a:r>
              <a:rPr lang="ko-KR" altLang="en-US" sz="1600" dirty="0" smtClean="0">
                <a:latin typeface="+mj-ea"/>
              </a:rPr>
              <a:t>프로젝트에 사용된 툴을 정리한다</a:t>
            </a:r>
            <a:r>
              <a:rPr lang="en-US" altLang="ko-KR" sz="1600" dirty="0" smtClean="0">
                <a:latin typeface="+mj-ea"/>
              </a:rPr>
              <a:t>.</a:t>
            </a:r>
            <a:endParaRPr lang="en-US" altLang="en-US" sz="1600" dirty="0" smtClean="0"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528" y="1780255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메인화면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77281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도서검</a:t>
            </a:r>
            <a:r>
              <a:rPr lang="ko-KR" altLang="en-US" sz="1400" dirty="0"/>
              <a:t>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249289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321297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로그인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5517232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관리자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500648" y="177281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결과내검색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580768" y="177281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상세검</a:t>
            </a:r>
            <a:r>
              <a:rPr lang="ko-KR" altLang="en-US" sz="1200" dirty="0"/>
              <a:t>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83768" y="321297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도서검</a:t>
            </a:r>
            <a:r>
              <a:rPr lang="ko-KR" altLang="en-US" sz="1200" dirty="0"/>
              <a:t>색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80768" y="321297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상세검색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16016" y="3212976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도서예약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3717032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회원정보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2483768" y="4221088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예약정보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3580768" y="4221088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도서예약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정보</a:t>
            </a:r>
            <a:endParaRPr lang="en-US" altLang="ko-KR" sz="12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3580768" y="4725144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대출내</a:t>
            </a:r>
            <a:r>
              <a:rPr lang="ko-KR" altLang="en-US" sz="1200" dirty="0"/>
              <a:t>역</a:t>
            </a:r>
            <a:endParaRPr lang="en-US" altLang="ko-KR" sz="1200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2500648" y="5517232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도서관리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580768" y="5517232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도서등록</a:t>
            </a:r>
            <a:endParaRPr lang="en-US" altLang="ko-KR" sz="1200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4716016" y="5517232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도서삭제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500648" y="6021288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회원관리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도서예약대출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3580768" y="6021288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회원등록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4716016" y="6021288"/>
            <a:ext cx="100811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회원삭제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989918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4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8B5E34"/>
      </a:accent1>
      <a:accent2>
        <a:srgbClr val="6BA7F8"/>
      </a:accent2>
      <a:accent3>
        <a:srgbClr val="C3DBFC"/>
      </a:accent3>
      <a:accent4>
        <a:srgbClr val="0A2793"/>
      </a:accent4>
      <a:accent5>
        <a:srgbClr val="C0E8FD"/>
      </a:accent5>
      <a:accent6>
        <a:srgbClr val="6097E1"/>
      </a:accent6>
      <a:hlink>
        <a:srgbClr val="0B6DEF"/>
      </a:hlink>
      <a:folHlink>
        <a:srgbClr val="237DF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1701</Words>
  <Application>Microsoft Office PowerPoint</Application>
  <PresentationFormat>화면 슬라이드 쇼(4:3)</PresentationFormat>
  <Paragraphs>540</Paragraphs>
  <Slides>55</Slides>
  <Notes>54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Theme</vt:lpstr>
      <vt:lpstr>Book Management System </vt:lpstr>
      <vt:lpstr>- 제 1차 프로젝트 목차  - 본 도서관리시스템을 기획 및 제작하면서 나아가고자 하는 목표 설정 </vt:lpstr>
      <vt:lpstr>- 프로그램 개요 및 소개 - 도서 프로그램의 개요를 ONE-PAGE PROPOSAL로 표현</vt:lpstr>
      <vt:lpstr>- 프로그램 개요 및 소개 - 홈페이지에서 책을 예약하고 예약한 책을 빌리는 과정을 설명한다.</vt:lpstr>
      <vt:lpstr>- 기획 목표 및 진행방향 - 본 도서관리시스템을 기획 및 제작하면서 나아가고자 하는 목표 설정 </vt:lpstr>
      <vt:lpstr>- 제작일정 및 진행사항 - 지금까지 진행된 사항과 앞으로 진행해야 할 상황을 정리한다. </vt:lpstr>
      <vt:lpstr>- 개발환경 - 프로젝트에 사용된 툴을 정리한다.</vt:lpstr>
      <vt:lpstr>- 업무분담 - 프로젝트에 사용된 툴을 정리한다.</vt:lpstr>
      <vt:lpstr>- SiteMap - 프로젝트에 사용된 툴을 정리한다.</vt:lpstr>
      <vt:lpstr>- 기능 및 벤치마킹 사이트 - 도서관리시스템에 가장 기본이 되는 부분을 참고한 사이트</vt:lpstr>
      <vt:lpstr>- 기능 및 벤치마킹 사이트 - 도서관리시스템에 가장 기본이 되는 부분을 참고한 사이트</vt:lpstr>
      <vt:lpstr>- 기능 및 벤치마킹 사이트 - 도서관리시스템에 가장 기본이 되는 부분을 참고한 사이트</vt:lpstr>
      <vt:lpstr>- DB 설계 - 논리적 데이터 모델링</vt:lpstr>
      <vt:lpstr>- DB 설계 - 물리적 데이터 모델링</vt:lpstr>
      <vt:lpstr>- 스토리보드 - Main View</vt:lpstr>
      <vt:lpstr>- 스토리보드 - Main View에서 바로 회원가입을 할 경우</vt:lpstr>
      <vt:lpstr>- 스토리보드 - Main View에서 바로 로그인을 할 경우</vt:lpstr>
      <vt:lpstr>- 스토리보드 - Main View에서 바로 도서검색을 할 경우</vt:lpstr>
      <vt:lpstr>- 스토리보드 - Main View에서 바로 도서검색을 할 경우(책의 정보 상세검색)</vt:lpstr>
      <vt:lpstr>- 스토리보드 - Main View에서 로그인을 하고 책을 검색할 경우</vt:lpstr>
      <vt:lpstr>- 스토리보드 - Main View에서 로그인을 하고 책을 검색할 경우(책의 정보 상세검색)</vt:lpstr>
      <vt:lpstr>- 스토리보드 - Main View에서 로그인을 하고 책을 검색할 경우(예약신청)</vt:lpstr>
      <vt:lpstr>- 스토리보드 - Main View에서 로그인을 하고 책을 검색할 경우(책의 정보 상세검색)</vt:lpstr>
      <vt:lpstr>- 스토리보드 - Main View에서 로그인을 하고 회원정보 검색할 경우 1</vt:lpstr>
      <vt:lpstr>- 스토리보드 - Main View에서 로그인을 하고 회원정보 검색할 경우 1</vt:lpstr>
      <vt:lpstr>- 스토리보드 - Main View에서 로그인을하고 내 예약정보 확인하기</vt:lpstr>
      <vt:lpstr>- 스토리보드 - Main View에서 관리자에서 로그인을 하였을 경우</vt:lpstr>
      <vt:lpstr>- 스토리보드 - Main View에서 관리자에서 도서등록을 하였을 경우</vt:lpstr>
      <vt:lpstr>- 스토리보드 - Main View에서 관리자에서 회원을 검색</vt:lpstr>
      <vt:lpstr>- 스토리보드 - Main View에서 관리자에서 회원정보를 접근</vt:lpstr>
      <vt:lpstr>- BMS완성프로그램 및 설명서 - MAIN</vt:lpstr>
      <vt:lpstr>- BMS완성프로그램 및 설명서 - Recommandation Book</vt:lpstr>
      <vt:lpstr>- BMS완성프로그램 및 설명서 - Non-Member Search Book1</vt:lpstr>
      <vt:lpstr>- BMS완성프로그램 및 설명서 - Non-Member Search Book2</vt:lpstr>
      <vt:lpstr>- BMS완성프로그램 및 설명서 - Non-Member Search Book3_Print</vt:lpstr>
      <vt:lpstr>- BMS완성프로그램 및 설명서 - Join Us</vt:lpstr>
      <vt:lpstr>- BMS완성프로그램 및 설명서 - Log in</vt:lpstr>
      <vt:lpstr>- BMS완성프로그램 및 설명서 - Login &gt; Member Frame</vt:lpstr>
      <vt:lpstr>- BMS완성프로그램 및 설명서 - Login &gt; Member Frame &gt; SearchBook</vt:lpstr>
      <vt:lpstr>- BMS완성프로그램 및 설명서 - Login &gt; Member Frame &gt; SearchBook &gt;Reservation</vt:lpstr>
      <vt:lpstr>- BMS완성프로그램 및 설명서 - Login &gt; Member Frame &gt; SearchBook &gt;Reservation</vt:lpstr>
      <vt:lpstr>- BMS완성프로그램 및 설명서 - Login &gt; Member Frame &gt; SearchBook &gt;Reservation</vt:lpstr>
      <vt:lpstr>- BMS완성프로그램 및 설명서 - Login &gt; Member Frame &gt; Modify Member</vt:lpstr>
      <vt:lpstr>- BMS완성프로그램 및 설명서 - Login &gt; Member Frame &gt; Reservation Check</vt:lpstr>
      <vt:lpstr>- BMS완성프로그램 및 설명서 - Login &gt; Manager Login</vt:lpstr>
      <vt:lpstr>- BMS완성프로그램 및 설명서 - Login &gt; Manager Login</vt:lpstr>
      <vt:lpstr>- BMS완성프로그램 및 설명서 - Login &gt; Manager Login &gt; 회원대출내역 및 정보수정</vt:lpstr>
      <vt:lpstr>- BMS완성프로그램 및 설명서 - Login &gt; Manager Login &gt; 회원대출내역 및 정보수정</vt:lpstr>
      <vt:lpstr>- BMS완성프로그램 및 설명서 - Login &gt; Manager Login &gt; 회원대출내역 및 정보수정</vt:lpstr>
      <vt:lpstr>- BMS완성프로그램 및 설명서 - Login &gt; Manager Login &gt; 회원삭제</vt:lpstr>
      <vt:lpstr>- BMS완성프로그램 및 설명서 - Login &gt; Manager Login &gt; 도서등록</vt:lpstr>
      <vt:lpstr>- BMS완성프로그램 및 설명서 - Login &gt; Manager Login &gt; 도서수정</vt:lpstr>
      <vt:lpstr>- BMS완성프로그램 및 설명서 - Login &gt; Manager Login &gt; 도서삭제_1</vt:lpstr>
      <vt:lpstr>- BMS완성프로그램 및 설명서 - Login &gt; Manager Login &gt; 도서삭제_2</vt:lpstr>
      <vt:lpstr> Thank you  감사합니다!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Bookcase template PowerPoint Presentation</dc:title>
  <dc:creator>jontypearce</dc:creator>
  <cp:lastModifiedBy>yang-hp1</cp:lastModifiedBy>
  <cp:revision>140</cp:revision>
  <dcterms:created xsi:type="dcterms:W3CDTF">2011-07-11T11:56:50Z</dcterms:created>
  <dcterms:modified xsi:type="dcterms:W3CDTF">2016-06-06T14:00:50Z</dcterms:modified>
</cp:coreProperties>
</file>